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5" r:id="rId10"/>
  </p:sldIdLst>
  <p:sldSz cx="18288000" cy="10287000"/>
  <p:notesSz cx="6858000" cy="9144000"/>
  <p:embeddedFontLst>
    <p:embeddedFont>
      <p:font typeface="Arita Dotum Bold" panose="02020603020101020101" pitchFamily="18" charset="-127"/>
      <p:regular r:id="rId12"/>
      <p:bold r:id="rId13"/>
    </p:embeddedFont>
    <p:embeddedFont>
      <p:font typeface="Arita Dotum Light" panose="02020603020101020101" pitchFamily="18" charset="-127"/>
      <p:regular r:id="rId14"/>
    </p:embeddedFont>
    <p:embeddedFont>
      <p:font typeface="Arita Dotum Medium" panose="02020603020101020101" pitchFamily="18" charset="-127"/>
      <p:regular r:id="rId15"/>
    </p:embeddedFont>
    <p:embeddedFont>
      <p:font typeface="Arita Dotum Semi-Bold" panose="02020603020101020101" pitchFamily="18" charset="-127"/>
      <p:regular r:id="rId16"/>
      <p:bold r:id="rId17"/>
    </p:embeddedFont>
    <p:embeddedFont>
      <p:font typeface="맑은 고딕" panose="020B0503020000020004" pitchFamily="34" charset="-127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6A52"/>
    <a:srgbClr val="F0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49" autoAdjust="0"/>
    <p:restoredTop sz="94558" autoAdjust="0"/>
  </p:normalViewPr>
  <p:slideViewPr>
    <p:cSldViewPr>
      <p:cViewPr varScale="1">
        <p:scale>
          <a:sx n="80" d="100"/>
          <a:sy n="80" d="100"/>
        </p:scale>
        <p:origin x="560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D79F45-325D-8D43-8BAA-4449AE746A29}" type="datetimeFigureOut">
              <a:rPr kumimoji="1" lang="ko-KR" altLang="en-US" smtClean="0"/>
              <a:t>2025. 4. 8.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E0F3EB-766B-4B45-9036-7C55B4F503A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63600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E0F3EB-766B-4B45-9036-7C55B4F503AC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5544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6923695"/>
            <a:ext cx="18288000" cy="3363305"/>
            <a:chOff x="0" y="0"/>
            <a:chExt cx="4816593" cy="88580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85809"/>
            </a:xfrm>
            <a:custGeom>
              <a:avLst/>
              <a:gdLst/>
              <a:ahLst/>
              <a:cxnLst/>
              <a:rect l="l" t="t" r="r" b="b"/>
              <a:pathLst>
                <a:path w="4816592" h="885809">
                  <a:moveTo>
                    <a:pt x="0" y="0"/>
                  </a:moveTo>
                  <a:lnTo>
                    <a:pt x="4816592" y="0"/>
                  </a:lnTo>
                  <a:lnTo>
                    <a:pt x="4816592" y="885809"/>
                  </a:lnTo>
                  <a:lnTo>
                    <a:pt x="0" y="885809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9334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8297525" cy="427511"/>
            <a:chOff x="0" y="0"/>
            <a:chExt cx="4819101" cy="112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9101" cy="112595"/>
            </a:xfrm>
            <a:custGeom>
              <a:avLst/>
              <a:gdLst/>
              <a:ahLst/>
              <a:cxnLst/>
              <a:rect l="l" t="t" r="r" b="b"/>
              <a:pathLst>
                <a:path w="4819101" h="112595">
                  <a:moveTo>
                    <a:pt x="0" y="0"/>
                  </a:moveTo>
                  <a:lnTo>
                    <a:pt x="4819101" y="0"/>
                  </a:lnTo>
                  <a:lnTo>
                    <a:pt x="4819101" y="112595"/>
                  </a:lnTo>
                  <a:lnTo>
                    <a:pt x="0" y="112595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819101" cy="160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AutoShape 8"/>
          <p:cNvSpPr/>
          <p:nvPr/>
        </p:nvSpPr>
        <p:spPr>
          <a:xfrm>
            <a:off x="13825813" y="7810500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13825813" y="8334845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13839409" y="8868245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4134684" y="8801100"/>
            <a:ext cx="3124616" cy="362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altLang="ko-KR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20253599</a:t>
            </a: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r>
              <a:rPr lang="ko-KR" altLang="en-US" sz="2199" b="1" dirty="0" err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김준형</a:t>
            </a:r>
            <a:endParaRPr lang="en-US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4134683" y="8267700"/>
            <a:ext cx="2248311" cy="362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altLang="ko-KR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20253592</a:t>
            </a: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김경훈</a:t>
            </a:r>
            <a:endParaRPr lang="en-US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4134684" y="7752046"/>
            <a:ext cx="2943283" cy="362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en-US" altLang="ko-KR" sz="2199" b="1" u="none" strike="noStrike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20253577</a:t>
            </a:r>
            <a:r>
              <a:rPr lang="ko-KR" altLang="en-US" sz="2199" b="1" u="none" strike="noStrike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김명준</a:t>
            </a:r>
            <a:r>
              <a:rPr lang="ko-KR" altLang="en-US" sz="2199" b="1" u="none" strike="noStrike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endParaRPr lang="en-US" sz="2199" b="1" u="none" strike="noStrike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734883" y="2497508"/>
            <a:ext cx="6759344" cy="516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32"/>
              </a:lnSpc>
              <a:spcBef>
                <a:spcPct val="0"/>
              </a:spcBef>
            </a:pPr>
            <a:r>
              <a:rPr lang="ko-KR" altLang="en-US" sz="3166" b="1" spc="174" dirty="0" err="1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형해조</a:t>
            </a:r>
            <a:endParaRPr lang="en-US" sz="3166" b="1" spc="174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734883" y="3077809"/>
            <a:ext cx="8626421" cy="1265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780"/>
              </a:lnSpc>
              <a:spcBef>
                <a:spcPct val="0"/>
              </a:spcBef>
            </a:pPr>
            <a:r>
              <a:rPr lang="en-US" sz="7700" b="1" u="none" strike="noStrike" dirty="0" err="1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RunTracker</a:t>
            </a:r>
            <a:r>
              <a:rPr lang="ko-KR" altLang="en-US" sz="7700" b="1" u="none" strike="noStrike" dirty="0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 계획서</a:t>
            </a:r>
            <a:endParaRPr lang="en-US" sz="7700" b="1" u="none" strike="noStrike" dirty="0">
              <a:solidFill>
                <a:srgbClr val="48664D"/>
              </a:solidFill>
              <a:latin typeface="Arita Dotum Bold"/>
              <a:ea typeface="Arita Dotum Bold"/>
              <a:cs typeface="Arita Dotum Bold"/>
              <a:sym typeface="Arita Dotum Bold"/>
            </a:endParaRPr>
          </a:p>
        </p:txBody>
      </p:sp>
      <p:sp>
        <p:nvSpPr>
          <p:cNvPr id="18" name="AutoShape 10">
            <a:extLst>
              <a:ext uri="{FF2B5EF4-FFF2-40B4-BE49-F238E27FC236}">
                <a16:creationId xmlns:a16="http://schemas.microsoft.com/office/drawing/2014/main" id="{C7D6A1B2-CEBB-9D33-14CB-C47288DDAED0}"/>
              </a:ext>
            </a:extLst>
          </p:cNvPr>
          <p:cNvSpPr/>
          <p:nvPr/>
        </p:nvSpPr>
        <p:spPr>
          <a:xfrm>
            <a:off x="13839409" y="9401645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TextBox 11">
            <a:extLst>
              <a:ext uri="{FF2B5EF4-FFF2-40B4-BE49-F238E27FC236}">
                <a16:creationId xmlns:a16="http://schemas.microsoft.com/office/drawing/2014/main" id="{F5D96A22-0FDC-3E0A-ADB2-1F7558AB3537}"/>
              </a:ext>
            </a:extLst>
          </p:cNvPr>
          <p:cNvSpPr txBox="1"/>
          <p:nvPr/>
        </p:nvSpPr>
        <p:spPr>
          <a:xfrm>
            <a:off x="14134684" y="9334500"/>
            <a:ext cx="3124616" cy="362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altLang="ko-KR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20253629</a:t>
            </a: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r>
              <a:rPr lang="ko-KR" altLang="en-US" sz="2199" b="1" dirty="0" err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이승재</a:t>
            </a:r>
            <a:endParaRPr lang="en-US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23" name="TextBox 14">
            <a:extLst>
              <a:ext uri="{FF2B5EF4-FFF2-40B4-BE49-F238E27FC236}">
                <a16:creationId xmlns:a16="http://schemas.microsoft.com/office/drawing/2014/main" id="{033FCC34-7F7E-4AAD-7245-5B478CFD6E13}"/>
              </a:ext>
            </a:extLst>
          </p:cNvPr>
          <p:cNvSpPr txBox="1"/>
          <p:nvPr/>
        </p:nvSpPr>
        <p:spPr>
          <a:xfrm>
            <a:off x="1753933" y="4402508"/>
            <a:ext cx="6759344" cy="516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32"/>
              </a:lnSpc>
              <a:spcBef>
                <a:spcPct val="0"/>
              </a:spcBef>
            </a:pPr>
            <a:r>
              <a:rPr lang="ko-KR" altLang="en-US" sz="3166" b="1" spc="174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프로젝트 분석 설계</a:t>
            </a:r>
            <a:endParaRPr lang="en-US" sz="3166" b="1" spc="174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03395" y="2158576"/>
            <a:ext cx="686004" cy="68600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01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803395" y="5678535"/>
            <a:ext cx="686004" cy="686004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04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803395" y="3334978"/>
            <a:ext cx="686004" cy="686004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02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803395" y="6850314"/>
            <a:ext cx="686004" cy="68600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05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803395" y="4506756"/>
            <a:ext cx="686004" cy="686004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03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803395" y="8022092"/>
            <a:ext cx="686004" cy="686004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06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9963150" y="2287266"/>
            <a:ext cx="2421243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프로젝트 소개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963150" y="5807224"/>
            <a:ext cx="329565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개발환경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963150" y="3463666"/>
            <a:ext cx="436245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개발 동기 및 필요성 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963150" y="6979003"/>
            <a:ext cx="2421243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일정 계획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9963150" y="4635446"/>
            <a:ext cx="3679666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기술 분야와 지식 탐색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9963150" y="8150781"/>
            <a:ext cx="3679667" cy="820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일정 계획</a:t>
            </a:r>
            <a:endParaRPr lang="en-US" altLang="ko-KR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  <a:p>
            <a:pPr algn="l">
              <a:lnSpc>
                <a:spcPts val="3239"/>
              </a:lnSpc>
            </a:pP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grpSp>
        <p:nvGrpSpPr>
          <p:cNvPr id="26" name="Group 26"/>
          <p:cNvGrpSpPr/>
          <p:nvPr/>
        </p:nvGrpSpPr>
        <p:grpSpPr>
          <a:xfrm>
            <a:off x="0" y="427511"/>
            <a:ext cx="6830867" cy="9859489"/>
            <a:chOff x="0" y="0"/>
            <a:chExt cx="1799076" cy="259673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99076" cy="2596738"/>
            </a:xfrm>
            <a:custGeom>
              <a:avLst/>
              <a:gdLst/>
              <a:ahLst/>
              <a:cxnLst/>
              <a:rect l="l" t="t" r="r" b="b"/>
              <a:pathLst>
                <a:path w="1799076" h="2596738">
                  <a:moveTo>
                    <a:pt x="0" y="0"/>
                  </a:moveTo>
                  <a:lnTo>
                    <a:pt x="1799076" y="0"/>
                  </a:lnTo>
                  <a:lnTo>
                    <a:pt x="1799076" y="2596738"/>
                  </a:lnTo>
                  <a:lnTo>
                    <a:pt x="0" y="2596738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1799076" cy="2644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0" y="0"/>
            <a:ext cx="18288000" cy="427511"/>
            <a:chOff x="0" y="0"/>
            <a:chExt cx="4816593" cy="112595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816592" cy="112595"/>
            </a:xfrm>
            <a:custGeom>
              <a:avLst/>
              <a:gdLst/>
              <a:ahLst/>
              <a:cxnLst/>
              <a:rect l="l" t="t" r="r" b="b"/>
              <a:pathLst>
                <a:path w="4816592" h="112595">
                  <a:moveTo>
                    <a:pt x="0" y="0"/>
                  </a:moveTo>
                  <a:lnTo>
                    <a:pt x="4816592" y="0"/>
                  </a:lnTo>
                  <a:lnTo>
                    <a:pt x="4816592" y="112595"/>
                  </a:lnTo>
                  <a:lnTo>
                    <a:pt x="0" y="112595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-47625"/>
              <a:ext cx="4816593" cy="160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530616" y="2006176"/>
            <a:ext cx="5420078" cy="1318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en-US" sz="7700" b="1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CONTENTS</a:t>
            </a:r>
          </a:p>
        </p:txBody>
      </p:sp>
      <p:sp>
        <p:nvSpPr>
          <p:cNvPr id="33" name="AutoShape 33"/>
          <p:cNvSpPr/>
          <p:nvPr/>
        </p:nvSpPr>
        <p:spPr>
          <a:xfrm>
            <a:off x="17000455" y="9417182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TextBox 34"/>
          <p:cNvSpPr txBox="1"/>
          <p:nvPr/>
        </p:nvSpPr>
        <p:spPr>
          <a:xfrm>
            <a:off x="17105994" y="9345972"/>
            <a:ext cx="435964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b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01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27511"/>
            <a:chOff x="0" y="0"/>
            <a:chExt cx="4816593" cy="1125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12595"/>
            </a:xfrm>
            <a:custGeom>
              <a:avLst/>
              <a:gdLst/>
              <a:ahLst/>
              <a:cxnLst/>
              <a:rect l="l" t="t" r="r" b="b"/>
              <a:pathLst>
                <a:path w="4816592" h="112595">
                  <a:moveTo>
                    <a:pt x="0" y="0"/>
                  </a:moveTo>
                  <a:lnTo>
                    <a:pt x="4816592" y="0"/>
                  </a:lnTo>
                  <a:lnTo>
                    <a:pt x="4816592" y="112595"/>
                  </a:lnTo>
                  <a:lnTo>
                    <a:pt x="0" y="112595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60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7000455" y="9417182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3196397" y="5528586"/>
            <a:ext cx="3714750" cy="3104548"/>
            <a:chOff x="0" y="0"/>
            <a:chExt cx="978370" cy="81765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78370" cy="817659"/>
            </a:xfrm>
            <a:custGeom>
              <a:avLst/>
              <a:gdLst/>
              <a:ahLst/>
              <a:cxnLst/>
              <a:rect l="l" t="t" r="r" b="b"/>
              <a:pathLst>
                <a:path w="978370" h="817659">
                  <a:moveTo>
                    <a:pt x="0" y="0"/>
                  </a:moveTo>
                  <a:lnTo>
                    <a:pt x="978370" y="0"/>
                  </a:lnTo>
                  <a:lnTo>
                    <a:pt x="978370" y="817659"/>
                  </a:lnTo>
                  <a:lnTo>
                    <a:pt x="0" y="817659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978370" cy="8652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196397" y="3798341"/>
            <a:ext cx="3714750" cy="1754315"/>
            <a:chOff x="0" y="0"/>
            <a:chExt cx="978370" cy="4620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78370" cy="462042"/>
            </a:xfrm>
            <a:custGeom>
              <a:avLst/>
              <a:gdLst/>
              <a:ahLst/>
              <a:cxnLst/>
              <a:rect l="l" t="t" r="r" b="b"/>
              <a:pathLst>
                <a:path w="978370" h="462042">
                  <a:moveTo>
                    <a:pt x="0" y="0"/>
                  </a:moveTo>
                  <a:lnTo>
                    <a:pt x="978370" y="0"/>
                  </a:lnTo>
                  <a:lnTo>
                    <a:pt x="978370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978370" cy="509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442218" y="5528586"/>
            <a:ext cx="3714750" cy="3104548"/>
            <a:chOff x="0" y="0"/>
            <a:chExt cx="978370" cy="81765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978370" cy="817659"/>
            </a:xfrm>
            <a:custGeom>
              <a:avLst/>
              <a:gdLst/>
              <a:ahLst/>
              <a:cxnLst/>
              <a:rect l="l" t="t" r="r" b="b"/>
              <a:pathLst>
                <a:path w="978370" h="817659">
                  <a:moveTo>
                    <a:pt x="0" y="0"/>
                  </a:moveTo>
                  <a:lnTo>
                    <a:pt x="978370" y="0"/>
                  </a:lnTo>
                  <a:lnTo>
                    <a:pt x="978370" y="817659"/>
                  </a:lnTo>
                  <a:lnTo>
                    <a:pt x="0" y="817659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978370" cy="8652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691545" y="5528586"/>
            <a:ext cx="3714750" cy="3104548"/>
            <a:chOff x="0" y="0"/>
            <a:chExt cx="978370" cy="81765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78370" cy="817659"/>
            </a:xfrm>
            <a:custGeom>
              <a:avLst/>
              <a:gdLst/>
              <a:ahLst/>
              <a:cxnLst/>
              <a:rect l="l" t="t" r="r" b="b"/>
              <a:pathLst>
                <a:path w="978370" h="817659">
                  <a:moveTo>
                    <a:pt x="0" y="0"/>
                  </a:moveTo>
                  <a:lnTo>
                    <a:pt x="978370" y="0"/>
                  </a:lnTo>
                  <a:lnTo>
                    <a:pt x="978370" y="817659"/>
                  </a:lnTo>
                  <a:lnTo>
                    <a:pt x="0" y="817659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978370" cy="8652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442218" y="3798341"/>
            <a:ext cx="3714750" cy="1754315"/>
            <a:chOff x="0" y="0"/>
            <a:chExt cx="978370" cy="46204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978370" cy="462042"/>
            </a:xfrm>
            <a:custGeom>
              <a:avLst/>
              <a:gdLst/>
              <a:ahLst/>
              <a:cxnLst/>
              <a:rect l="l" t="t" r="r" b="b"/>
              <a:pathLst>
                <a:path w="978370" h="462042">
                  <a:moveTo>
                    <a:pt x="0" y="0"/>
                  </a:moveTo>
                  <a:lnTo>
                    <a:pt x="978370" y="0"/>
                  </a:lnTo>
                  <a:lnTo>
                    <a:pt x="978370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978370" cy="509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1691545" y="3798341"/>
            <a:ext cx="3714750" cy="1754315"/>
            <a:chOff x="0" y="0"/>
            <a:chExt cx="978370" cy="46204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978370" cy="462042"/>
            </a:xfrm>
            <a:custGeom>
              <a:avLst/>
              <a:gdLst/>
              <a:ahLst/>
              <a:cxnLst/>
              <a:rect l="l" t="t" r="r" b="b"/>
              <a:pathLst>
                <a:path w="978370" h="462042">
                  <a:moveTo>
                    <a:pt x="0" y="0"/>
                  </a:moveTo>
                  <a:lnTo>
                    <a:pt x="978370" y="0"/>
                  </a:lnTo>
                  <a:lnTo>
                    <a:pt x="978370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978370" cy="509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12986767" y="4114888"/>
            <a:ext cx="1124305" cy="1121222"/>
          </a:xfrm>
          <a:custGeom>
            <a:avLst/>
            <a:gdLst/>
            <a:ahLst/>
            <a:cxnLst/>
            <a:rect l="l" t="t" r="r" b="b"/>
            <a:pathLst>
              <a:path w="1124305" h="1121222">
                <a:moveTo>
                  <a:pt x="0" y="0"/>
                </a:moveTo>
                <a:lnTo>
                  <a:pt x="1124305" y="0"/>
                </a:lnTo>
                <a:lnTo>
                  <a:pt x="1124305" y="1121222"/>
                </a:lnTo>
                <a:lnTo>
                  <a:pt x="0" y="11212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8768532" y="4140561"/>
            <a:ext cx="1065629" cy="1140264"/>
          </a:xfrm>
          <a:custGeom>
            <a:avLst/>
            <a:gdLst/>
            <a:ahLst/>
            <a:cxnLst/>
            <a:rect l="l" t="t" r="r" b="b"/>
            <a:pathLst>
              <a:path w="1065629" h="1140264">
                <a:moveTo>
                  <a:pt x="0" y="0"/>
                </a:moveTo>
                <a:lnTo>
                  <a:pt x="1065628" y="0"/>
                </a:lnTo>
                <a:lnTo>
                  <a:pt x="1065628" y="1140264"/>
                </a:lnTo>
                <a:lnTo>
                  <a:pt x="0" y="11402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6" name="Freeform 26"/>
          <p:cNvSpPr/>
          <p:nvPr/>
        </p:nvSpPr>
        <p:spPr>
          <a:xfrm>
            <a:off x="4456418" y="4114888"/>
            <a:ext cx="1192378" cy="1092476"/>
          </a:xfrm>
          <a:custGeom>
            <a:avLst/>
            <a:gdLst/>
            <a:ahLst/>
            <a:cxnLst/>
            <a:rect l="l" t="t" r="r" b="b"/>
            <a:pathLst>
              <a:path w="1192378" h="1092476">
                <a:moveTo>
                  <a:pt x="0" y="0"/>
                </a:moveTo>
                <a:lnTo>
                  <a:pt x="1192378" y="0"/>
                </a:lnTo>
                <a:lnTo>
                  <a:pt x="1192378" y="1092475"/>
                </a:lnTo>
                <a:lnTo>
                  <a:pt x="0" y="10924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17105994" y="9345972"/>
            <a:ext cx="435964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b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02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982342" y="1389414"/>
            <a:ext cx="8334385" cy="1265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en-US" sz="7700" b="1" dirty="0" err="1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RunTracker</a:t>
            </a:r>
            <a:endParaRPr lang="en-US" sz="7700" b="1" dirty="0">
              <a:solidFill>
                <a:srgbClr val="48664D"/>
              </a:solidFill>
              <a:latin typeface="Arita Dotum Bold"/>
              <a:ea typeface="Arita Dotum Bold"/>
              <a:cs typeface="Arita Dotum Bold"/>
              <a:sym typeface="Arita Dotum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3196397" y="6051111"/>
            <a:ext cx="3712421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러닝 코스 추천</a:t>
            </a:r>
            <a:endParaRPr lang="en-US" sz="2699" b="1" u="none" strike="noStrike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7443971" y="6051111"/>
            <a:ext cx="3712997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u="none" strike="noStrike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러닝 코스 </a:t>
            </a: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분석</a:t>
            </a:r>
            <a:endParaRPr lang="en-US" sz="2699" b="1" u="none" strike="noStrike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1690368" y="6051111"/>
            <a:ext cx="3715927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커뮤니티 </a:t>
            </a:r>
            <a:r>
              <a:rPr lang="ko-KR" altLang="en-US" sz="2699" b="1" u="none" strike="noStrike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기능</a:t>
            </a:r>
            <a:endParaRPr lang="en-US" sz="2699" b="1" u="none" strike="noStrike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3349675" y="6732128"/>
            <a:ext cx="3405864" cy="1187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사용자의 위치와 운동성향을 기반으로 맞춤형 러닝 코스를 추천</a:t>
            </a:r>
            <a:endParaRPr lang="en-US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2109574" y="6732128"/>
            <a:ext cx="3130425" cy="11931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러닝 크루의 멤버들과 커뮤니티를 형성하고 </a:t>
            </a:r>
            <a:endParaRPr lang="en-US" altLang="ko-KR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  <a:p>
            <a:pPr algn="ctr">
              <a:lnSpc>
                <a:spcPts val="3189"/>
              </a:lnSpc>
            </a:pP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러닝의 재미를 극대화 </a:t>
            </a:r>
            <a:endParaRPr lang="en-US" altLang="ko-KR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7651233" y="6732128"/>
            <a:ext cx="3296720" cy="11931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사용자가 설정한 거리로 자신에게 적합한 러닝코스를 쉽게 검색</a:t>
            </a:r>
            <a:endParaRPr lang="en-US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27511"/>
            <a:chOff x="0" y="0"/>
            <a:chExt cx="4816593" cy="1125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12595"/>
            </a:xfrm>
            <a:custGeom>
              <a:avLst/>
              <a:gdLst/>
              <a:ahLst/>
              <a:cxnLst/>
              <a:rect l="l" t="t" r="r" b="b"/>
              <a:pathLst>
                <a:path w="4816592" h="112595">
                  <a:moveTo>
                    <a:pt x="0" y="0"/>
                  </a:moveTo>
                  <a:lnTo>
                    <a:pt x="4816592" y="0"/>
                  </a:lnTo>
                  <a:lnTo>
                    <a:pt x="4816592" y="112595"/>
                  </a:lnTo>
                  <a:lnTo>
                    <a:pt x="0" y="112595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60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7000455" y="9417182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3128213" y="3425274"/>
            <a:ext cx="4822127" cy="1718226"/>
            <a:chOff x="0" y="0"/>
            <a:chExt cx="1705877" cy="67691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05876" cy="676914"/>
            </a:xfrm>
            <a:custGeom>
              <a:avLst/>
              <a:gdLst/>
              <a:ahLst/>
              <a:cxnLst/>
              <a:rect l="l" t="t" r="r" b="b"/>
              <a:pathLst>
                <a:path w="1705876" h="676914">
                  <a:moveTo>
                    <a:pt x="0" y="0"/>
                  </a:moveTo>
                  <a:lnTo>
                    <a:pt x="1705876" y="0"/>
                  </a:lnTo>
                  <a:lnTo>
                    <a:pt x="1705876" y="676914"/>
                  </a:lnTo>
                  <a:lnTo>
                    <a:pt x="0" y="676914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705877" cy="7245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7105994" y="9345972"/>
            <a:ext cx="435964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b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03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982342" y="1389414"/>
            <a:ext cx="8334385" cy="1265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ko-KR" altLang="en-US" sz="7700" b="1" dirty="0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개발동기의 필요성</a:t>
            </a:r>
            <a:endParaRPr lang="en-US" sz="7700" b="1" dirty="0">
              <a:solidFill>
                <a:srgbClr val="48664D"/>
              </a:solidFill>
              <a:latin typeface="Arita Dotum Bold"/>
              <a:ea typeface="Arita Dotum Bold"/>
              <a:cs typeface="Arita Dotum Bold"/>
              <a:sym typeface="Arita Dotum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3290581" y="4007005"/>
            <a:ext cx="4524306" cy="483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어디서부터 뛰어야 할 지 모름</a:t>
            </a:r>
            <a:endParaRPr lang="en-US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</p:txBody>
      </p:sp>
      <p:grpSp>
        <p:nvGrpSpPr>
          <p:cNvPr id="18" name="Group 9">
            <a:extLst>
              <a:ext uri="{FF2B5EF4-FFF2-40B4-BE49-F238E27FC236}">
                <a16:creationId xmlns:a16="http://schemas.microsoft.com/office/drawing/2014/main" id="{045E8D51-D338-D8E2-DE90-ABD8AD6B1540}"/>
              </a:ext>
            </a:extLst>
          </p:cNvPr>
          <p:cNvGrpSpPr/>
          <p:nvPr/>
        </p:nvGrpSpPr>
        <p:grpSpPr>
          <a:xfrm>
            <a:off x="3124200" y="5447045"/>
            <a:ext cx="4822127" cy="1718226"/>
            <a:chOff x="0" y="0"/>
            <a:chExt cx="1705877" cy="676914"/>
          </a:xfrm>
        </p:grpSpPr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2273FA54-8CF3-6FAC-9166-A0BC36996774}"/>
                </a:ext>
              </a:extLst>
            </p:cNvPr>
            <p:cNvSpPr/>
            <p:nvPr/>
          </p:nvSpPr>
          <p:spPr>
            <a:xfrm>
              <a:off x="0" y="0"/>
              <a:ext cx="1705876" cy="676914"/>
            </a:xfrm>
            <a:custGeom>
              <a:avLst/>
              <a:gdLst/>
              <a:ahLst/>
              <a:cxnLst/>
              <a:rect l="l" t="t" r="r" b="b"/>
              <a:pathLst>
                <a:path w="1705876" h="676914">
                  <a:moveTo>
                    <a:pt x="0" y="0"/>
                  </a:moveTo>
                  <a:lnTo>
                    <a:pt x="1705876" y="0"/>
                  </a:lnTo>
                  <a:lnTo>
                    <a:pt x="1705876" y="676914"/>
                  </a:lnTo>
                  <a:lnTo>
                    <a:pt x="0" y="676914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11">
              <a:extLst>
                <a:ext uri="{FF2B5EF4-FFF2-40B4-BE49-F238E27FC236}">
                  <a16:creationId xmlns:a16="http://schemas.microsoft.com/office/drawing/2014/main" id="{557FCA42-FF6E-3237-0344-55A3223B64C7}"/>
                </a:ext>
              </a:extLst>
            </p:cNvPr>
            <p:cNvSpPr txBox="1"/>
            <p:nvPr/>
          </p:nvSpPr>
          <p:spPr>
            <a:xfrm>
              <a:off x="0" y="-47625"/>
              <a:ext cx="1705877" cy="7245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TextBox 28">
            <a:extLst>
              <a:ext uri="{FF2B5EF4-FFF2-40B4-BE49-F238E27FC236}">
                <a16:creationId xmlns:a16="http://schemas.microsoft.com/office/drawing/2014/main" id="{4D1DF0D4-1535-07C9-A3E2-BCCB05AF115C}"/>
              </a:ext>
            </a:extLst>
          </p:cNvPr>
          <p:cNvSpPr txBox="1"/>
          <p:nvPr/>
        </p:nvSpPr>
        <p:spPr>
          <a:xfrm>
            <a:off x="3282560" y="5793446"/>
            <a:ext cx="4524306" cy="1021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자산에게 맞는 거리와</a:t>
            </a:r>
            <a:endParaRPr lang="en-US" altLang="ko-KR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난이도를 선택하기 어려움</a:t>
            </a:r>
            <a:endParaRPr lang="en-US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</p:txBody>
      </p:sp>
      <p:grpSp>
        <p:nvGrpSpPr>
          <p:cNvPr id="32" name="Group 9">
            <a:extLst>
              <a:ext uri="{FF2B5EF4-FFF2-40B4-BE49-F238E27FC236}">
                <a16:creationId xmlns:a16="http://schemas.microsoft.com/office/drawing/2014/main" id="{6881CF2A-957D-F939-5D79-7DB8FBD3E0FE}"/>
              </a:ext>
            </a:extLst>
          </p:cNvPr>
          <p:cNvGrpSpPr/>
          <p:nvPr/>
        </p:nvGrpSpPr>
        <p:grpSpPr>
          <a:xfrm>
            <a:off x="3140242" y="7506166"/>
            <a:ext cx="4822127" cy="1718226"/>
            <a:chOff x="0" y="0"/>
            <a:chExt cx="1705877" cy="676914"/>
          </a:xfrm>
        </p:grpSpPr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05786966-56D4-5E69-33C6-00D168EDF6C9}"/>
                </a:ext>
              </a:extLst>
            </p:cNvPr>
            <p:cNvSpPr/>
            <p:nvPr/>
          </p:nvSpPr>
          <p:spPr>
            <a:xfrm>
              <a:off x="0" y="0"/>
              <a:ext cx="1705876" cy="676914"/>
            </a:xfrm>
            <a:custGeom>
              <a:avLst/>
              <a:gdLst/>
              <a:ahLst/>
              <a:cxnLst/>
              <a:rect l="l" t="t" r="r" b="b"/>
              <a:pathLst>
                <a:path w="1705876" h="676914">
                  <a:moveTo>
                    <a:pt x="0" y="0"/>
                  </a:moveTo>
                  <a:lnTo>
                    <a:pt x="1705876" y="0"/>
                  </a:lnTo>
                  <a:lnTo>
                    <a:pt x="1705876" y="676914"/>
                  </a:lnTo>
                  <a:lnTo>
                    <a:pt x="0" y="676914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34" name="TextBox 11">
              <a:extLst>
                <a:ext uri="{FF2B5EF4-FFF2-40B4-BE49-F238E27FC236}">
                  <a16:creationId xmlns:a16="http://schemas.microsoft.com/office/drawing/2014/main" id="{876D2624-9A5B-D651-1AC3-76FDFA7949EB}"/>
                </a:ext>
              </a:extLst>
            </p:cNvPr>
            <p:cNvSpPr txBox="1"/>
            <p:nvPr/>
          </p:nvSpPr>
          <p:spPr>
            <a:xfrm>
              <a:off x="0" y="-47625"/>
              <a:ext cx="1705877" cy="7245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5" name="TextBox 28">
            <a:extLst>
              <a:ext uri="{FF2B5EF4-FFF2-40B4-BE49-F238E27FC236}">
                <a16:creationId xmlns:a16="http://schemas.microsoft.com/office/drawing/2014/main" id="{807038FE-8599-14C8-3C94-832C9B56EFAA}"/>
              </a:ext>
            </a:extLst>
          </p:cNvPr>
          <p:cNvSpPr txBox="1"/>
          <p:nvPr/>
        </p:nvSpPr>
        <p:spPr>
          <a:xfrm>
            <a:off x="3290581" y="8098968"/>
            <a:ext cx="4524306" cy="483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혼자 하는 운동의 한계</a:t>
            </a:r>
            <a:endParaRPr lang="en-US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</p:txBody>
      </p:sp>
      <p:grpSp>
        <p:nvGrpSpPr>
          <p:cNvPr id="36" name="Group 9">
            <a:extLst>
              <a:ext uri="{FF2B5EF4-FFF2-40B4-BE49-F238E27FC236}">
                <a16:creationId xmlns:a16="http://schemas.microsoft.com/office/drawing/2014/main" id="{FDB0183E-36E0-901A-CF02-FD01BFFECD30}"/>
              </a:ext>
            </a:extLst>
          </p:cNvPr>
          <p:cNvGrpSpPr/>
          <p:nvPr/>
        </p:nvGrpSpPr>
        <p:grpSpPr>
          <a:xfrm>
            <a:off x="10665418" y="3425274"/>
            <a:ext cx="4822127" cy="1718226"/>
            <a:chOff x="0" y="0"/>
            <a:chExt cx="1705877" cy="676914"/>
          </a:xfrm>
        </p:grpSpPr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9B3552BD-BEF6-13FB-7042-C5F1FDDE399A}"/>
                </a:ext>
              </a:extLst>
            </p:cNvPr>
            <p:cNvSpPr/>
            <p:nvPr/>
          </p:nvSpPr>
          <p:spPr>
            <a:xfrm>
              <a:off x="0" y="0"/>
              <a:ext cx="1705876" cy="676914"/>
            </a:xfrm>
            <a:custGeom>
              <a:avLst/>
              <a:gdLst/>
              <a:ahLst/>
              <a:cxnLst/>
              <a:rect l="l" t="t" r="r" b="b"/>
              <a:pathLst>
                <a:path w="1705876" h="676914">
                  <a:moveTo>
                    <a:pt x="0" y="0"/>
                  </a:moveTo>
                  <a:lnTo>
                    <a:pt x="1705876" y="0"/>
                  </a:lnTo>
                  <a:lnTo>
                    <a:pt x="1705876" y="676914"/>
                  </a:lnTo>
                  <a:lnTo>
                    <a:pt x="0" y="676914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38" name="TextBox 11">
              <a:extLst>
                <a:ext uri="{FF2B5EF4-FFF2-40B4-BE49-F238E27FC236}">
                  <a16:creationId xmlns:a16="http://schemas.microsoft.com/office/drawing/2014/main" id="{FF51CEC8-04E1-79F6-E564-DBA4DB330430}"/>
                </a:ext>
              </a:extLst>
            </p:cNvPr>
            <p:cNvSpPr txBox="1"/>
            <p:nvPr/>
          </p:nvSpPr>
          <p:spPr>
            <a:xfrm>
              <a:off x="0" y="-47625"/>
              <a:ext cx="1705877" cy="7245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9" name="TextBox 28">
            <a:extLst>
              <a:ext uri="{FF2B5EF4-FFF2-40B4-BE49-F238E27FC236}">
                <a16:creationId xmlns:a16="http://schemas.microsoft.com/office/drawing/2014/main" id="{3D232840-D4DB-1CE5-29F5-A4B335C37AB2}"/>
              </a:ext>
            </a:extLst>
          </p:cNvPr>
          <p:cNvSpPr txBox="1"/>
          <p:nvPr/>
        </p:nvSpPr>
        <p:spPr>
          <a:xfrm>
            <a:off x="10814327" y="3737700"/>
            <a:ext cx="4524306" cy="1021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러닝을 시작하려 해도 </a:t>
            </a:r>
            <a:endParaRPr lang="en-US" altLang="ko-KR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적절한 코스를 찾기 어려움</a:t>
            </a:r>
            <a:endParaRPr lang="en-US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</p:txBody>
      </p:sp>
      <p:grpSp>
        <p:nvGrpSpPr>
          <p:cNvPr id="40" name="Group 9">
            <a:extLst>
              <a:ext uri="{FF2B5EF4-FFF2-40B4-BE49-F238E27FC236}">
                <a16:creationId xmlns:a16="http://schemas.microsoft.com/office/drawing/2014/main" id="{61FD7F01-B03E-43EA-EBDF-1E72CDAC063F}"/>
              </a:ext>
            </a:extLst>
          </p:cNvPr>
          <p:cNvGrpSpPr/>
          <p:nvPr/>
        </p:nvGrpSpPr>
        <p:grpSpPr>
          <a:xfrm>
            <a:off x="10665418" y="5447045"/>
            <a:ext cx="4822127" cy="1718226"/>
            <a:chOff x="0" y="0"/>
            <a:chExt cx="1705877" cy="676914"/>
          </a:xfrm>
        </p:grpSpPr>
        <p:sp>
          <p:nvSpPr>
            <p:cNvPr id="41" name="Freeform 10">
              <a:extLst>
                <a:ext uri="{FF2B5EF4-FFF2-40B4-BE49-F238E27FC236}">
                  <a16:creationId xmlns:a16="http://schemas.microsoft.com/office/drawing/2014/main" id="{872C2A6E-F844-4F6D-013B-EDEFDAD055E2}"/>
                </a:ext>
              </a:extLst>
            </p:cNvPr>
            <p:cNvSpPr/>
            <p:nvPr/>
          </p:nvSpPr>
          <p:spPr>
            <a:xfrm>
              <a:off x="0" y="0"/>
              <a:ext cx="1705876" cy="676914"/>
            </a:xfrm>
            <a:custGeom>
              <a:avLst/>
              <a:gdLst/>
              <a:ahLst/>
              <a:cxnLst/>
              <a:rect l="l" t="t" r="r" b="b"/>
              <a:pathLst>
                <a:path w="1705876" h="676914">
                  <a:moveTo>
                    <a:pt x="0" y="0"/>
                  </a:moveTo>
                  <a:lnTo>
                    <a:pt x="1705876" y="0"/>
                  </a:lnTo>
                  <a:lnTo>
                    <a:pt x="1705876" y="676914"/>
                  </a:lnTo>
                  <a:lnTo>
                    <a:pt x="0" y="676914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42" name="TextBox 11">
              <a:extLst>
                <a:ext uri="{FF2B5EF4-FFF2-40B4-BE49-F238E27FC236}">
                  <a16:creationId xmlns:a16="http://schemas.microsoft.com/office/drawing/2014/main" id="{0EC30831-164A-5D92-1DBA-50D946F9A59B}"/>
                </a:ext>
              </a:extLst>
            </p:cNvPr>
            <p:cNvSpPr txBox="1"/>
            <p:nvPr/>
          </p:nvSpPr>
          <p:spPr>
            <a:xfrm>
              <a:off x="0" y="-47625"/>
              <a:ext cx="1705877" cy="7245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3" name="TextBox 28">
            <a:extLst>
              <a:ext uri="{FF2B5EF4-FFF2-40B4-BE49-F238E27FC236}">
                <a16:creationId xmlns:a16="http://schemas.microsoft.com/office/drawing/2014/main" id="{BEB368ED-C0A6-C5F8-38F7-41908806E75C}"/>
              </a:ext>
            </a:extLst>
          </p:cNvPr>
          <p:cNvSpPr txBox="1"/>
          <p:nvPr/>
        </p:nvSpPr>
        <p:spPr>
          <a:xfrm>
            <a:off x="10814327" y="5725231"/>
            <a:ext cx="4524306" cy="1021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무리한 코스 선택으로</a:t>
            </a:r>
            <a:endParaRPr lang="en-US" altLang="ko-KR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부상 위험 증가</a:t>
            </a:r>
            <a:endParaRPr lang="en-US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</p:txBody>
      </p:sp>
      <p:grpSp>
        <p:nvGrpSpPr>
          <p:cNvPr id="44" name="Group 9">
            <a:extLst>
              <a:ext uri="{FF2B5EF4-FFF2-40B4-BE49-F238E27FC236}">
                <a16:creationId xmlns:a16="http://schemas.microsoft.com/office/drawing/2014/main" id="{44596ED8-D233-6F0A-872E-7ED4840C22E3}"/>
              </a:ext>
            </a:extLst>
          </p:cNvPr>
          <p:cNvGrpSpPr/>
          <p:nvPr/>
        </p:nvGrpSpPr>
        <p:grpSpPr>
          <a:xfrm>
            <a:off x="10665418" y="7505700"/>
            <a:ext cx="4822127" cy="1718226"/>
            <a:chOff x="0" y="0"/>
            <a:chExt cx="1705877" cy="676914"/>
          </a:xfrm>
        </p:grpSpPr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id="{CF52111F-B524-1B1B-8E63-265B464F7FB5}"/>
                </a:ext>
              </a:extLst>
            </p:cNvPr>
            <p:cNvSpPr/>
            <p:nvPr/>
          </p:nvSpPr>
          <p:spPr>
            <a:xfrm>
              <a:off x="0" y="0"/>
              <a:ext cx="1705876" cy="676914"/>
            </a:xfrm>
            <a:custGeom>
              <a:avLst/>
              <a:gdLst/>
              <a:ahLst/>
              <a:cxnLst/>
              <a:rect l="l" t="t" r="r" b="b"/>
              <a:pathLst>
                <a:path w="1705876" h="676914">
                  <a:moveTo>
                    <a:pt x="0" y="0"/>
                  </a:moveTo>
                  <a:lnTo>
                    <a:pt x="1705876" y="0"/>
                  </a:lnTo>
                  <a:lnTo>
                    <a:pt x="1705876" y="676914"/>
                  </a:lnTo>
                  <a:lnTo>
                    <a:pt x="0" y="676914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46" name="TextBox 11">
              <a:extLst>
                <a:ext uri="{FF2B5EF4-FFF2-40B4-BE49-F238E27FC236}">
                  <a16:creationId xmlns:a16="http://schemas.microsoft.com/office/drawing/2014/main" id="{D19FF320-A1AD-9F0D-722B-D5ABDB93136E}"/>
                </a:ext>
              </a:extLst>
            </p:cNvPr>
            <p:cNvSpPr txBox="1"/>
            <p:nvPr/>
          </p:nvSpPr>
          <p:spPr>
            <a:xfrm>
              <a:off x="0" y="-47625"/>
              <a:ext cx="1705877" cy="7245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7" name="TextBox 28">
            <a:extLst>
              <a:ext uri="{FF2B5EF4-FFF2-40B4-BE49-F238E27FC236}">
                <a16:creationId xmlns:a16="http://schemas.microsoft.com/office/drawing/2014/main" id="{34A9DD95-8844-79BA-A73C-31F9C41605AB}"/>
              </a:ext>
            </a:extLst>
          </p:cNvPr>
          <p:cNvSpPr txBox="1"/>
          <p:nvPr/>
        </p:nvSpPr>
        <p:spPr>
          <a:xfrm>
            <a:off x="10814327" y="7848139"/>
            <a:ext cx="4524306" cy="1021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지속적인 동기 부여와</a:t>
            </a:r>
            <a:endParaRPr lang="en-US" altLang="ko-KR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  <a:p>
            <a:pPr marL="0" lvl="0" indent="0" algn="ctr">
              <a:lnSpc>
                <a:spcPts val="4184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러닝 습관 형성이 어려움</a:t>
            </a:r>
            <a:endParaRPr lang="en-US" sz="2699" b="1" dirty="0">
              <a:solidFill>
                <a:srgbClr val="48664D"/>
              </a:solidFill>
              <a:latin typeface="Arita Dotum Medium"/>
              <a:ea typeface="Arita Dotum Medium"/>
              <a:cs typeface="Arita Dotum Medium"/>
              <a:sym typeface="Arita Dotum Medium"/>
            </a:endParaRPr>
          </a:p>
        </p:txBody>
      </p:sp>
      <p:sp>
        <p:nvSpPr>
          <p:cNvPr id="48" name="오른쪽 화살표[R] 47">
            <a:extLst>
              <a:ext uri="{FF2B5EF4-FFF2-40B4-BE49-F238E27FC236}">
                <a16:creationId xmlns:a16="http://schemas.microsoft.com/office/drawing/2014/main" id="{AD4ED8C4-2DB7-591D-0067-8B59049625E0}"/>
              </a:ext>
            </a:extLst>
          </p:cNvPr>
          <p:cNvSpPr/>
          <p:nvPr/>
        </p:nvSpPr>
        <p:spPr>
          <a:xfrm>
            <a:off x="8709038" y="3949313"/>
            <a:ext cx="1197676" cy="670147"/>
          </a:xfrm>
          <a:prstGeom prst="rightArrow">
            <a:avLst/>
          </a:prstGeom>
          <a:solidFill>
            <a:srgbClr val="4D6A52"/>
          </a:solidFill>
          <a:ln>
            <a:solidFill>
              <a:srgbClr val="4D6A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1" name="오른쪽 화살표[R] 50">
            <a:extLst>
              <a:ext uri="{FF2B5EF4-FFF2-40B4-BE49-F238E27FC236}">
                <a16:creationId xmlns:a16="http://schemas.microsoft.com/office/drawing/2014/main" id="{AD210860-B365-2A3B-8F97-C13E5CC96E46}"/>
              </a:ext>
            </a:extLst>
          </p:cNvPr>
          <p:cNvSpPr/>
          <p:nvPr/>
        </p:nvSpPr>
        <p:spPr>
          <a:xfrm>
            <a:off x="8709038" y="5906450"/>
            <a:ext cx="1197676" cy="670147"/>
          </a:xfrm>
          <a:prstGeom prst="rightArrow">
            <a:avLst/>
          </a:prstGeom>
          <a:solidFill>
            <a:srgbClr val="4D6A52"/>
          </a:solidFill>
          <a:ln>
            <a:solidFill>
              <a:srgbClr val="4D6A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2" name="오른쪽 화살표[R] 51">
            <a:extLst>
              <a:ext uri="{FF2B5EF4-FFF2-40B4-BE49-F238E27FC236}">
                <a16:creationId xmlns:a16="http://schemas.microsoft.com/office/drawing/2014/main" id="{E5983B8E-D421-8678-D78E-E989F4099833}"/>
              </a:ext>
            </a:extLst>
          </p:cNvPr>
          <p:cNvSpPr/>
          <p:nvPr/>
        </p:nvSpPr>
        <p:spPr>
          <a:xfrm>
            <a:off x="8709038" y="8024008"/>
            <a:ext cx="1197676" cy="670147"/>
          </a:xfrm>
          <a:prstGeom prst="rightArrow">
            <a:avLst/>
          </a:prstGeom>
          <a:solidFill>
            <a:srgbClr val="4D6A52"/>
          </a:solidFill>
          <a:ln>
            <a:solidFill>
              <a:srgbClr val="4D6A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27511"/>
            <a:chOff x="0" y="0"/>
            <a:chExt cx="4816593" cy="1125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12595"/>
            </a:xfrm>
            <a:custGeom>
              <a:avLst/>
              <a:gdLst/>
              <a:ahLst/>
              <a:cxnLst/>
              <a:rect l="l" t="t" r="r" b="b"/>
              <a:pathLst>
                <a:path w="4816592" h="112595">
                  <a:moveTo>
                    <a:pt x="0" y="0"/>
                  </a:moveTo>
                  <a:lnTo>
                    <a:pt x="4816592" y="0"/>
                  </a:lnTo>
                  <a:lnTo>
                    <a:pt x="4816592" y="112595"/>
                  </a:lnTo>
                  <a:lnTo>
                    <a:pt x="0" y="112595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60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7000455" y="9417182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8" name="Group 18"/>
          <p:cNvGrpSpPr/>
          <p:nvPr/>
        </p:nvGrpSpPr>
        <p:grpSpPr>
          <a:xfrm>
            <a:off x="3258487" y="3512678"/>
            <a:ext cx="1124453" cy="1124453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357161" y="3495328"/>
            <a:ext cx="1124453" cy="1124453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3905060" y="3495328"/>
            <a:ext cx="1124453" cy="1124453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6" name="TextBox 46"/>
          <p:cNvSpPr txBox="1"/>
          <p:nvPr/>
        </p:nvSpPr>
        <p:spPr>
          <a:xfrm>
            <a:off x="17105994" y="9345972"/>
            <a:ext cx="435964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b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04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4191000" y="1389414"/>
            <a:ext cx="9724258" cy="12650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ko-KR" altLang="en-US" sz="7700" b="1" dirty="0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유사 시스템 조사</a:t>
            </a:r>
            <a:endParaRPr lang="en-US" sz="7700" b="1" dirty="0">
              <a:solidFill>
                <a:srgbClr val="48664D"/>
              </a:solidFill>
              <a:latin typeface="Arita Dotum Bold"/>
              <a:ea typeface="Arita Dotum Bold"/>
              <a:cs typeface="Arita Dotum Bold"/>
              <a:sym typeface="Arita Dotum Bold"/>
            </a:endParaRPr>
          </a:p>
        </p:txBody>
      </p:sp>
      <p:grpSp>
        <p:nvGrpSpPr>
          <p:cNvPr id="56" name="Group 8">
            <a:extLst>
              <a:ext uri="{FF2B5EF4-FFF2-40B4-BE49-F238E27FC236}">
                <a16:creationId xmlns:a16="http://schemas.microsoft.com/office/drawing/2014/main" id="{FB513A88-8795-BE27-9707-3FF47370D84C}"/>
              </a:ext>
            </a:extLst>
          </p:cNvPr>
          <p:cNvGrpSpPr/>
          <p:nvPr/>
        </p:nvGrpSpPr>
        <p:grpSpPr>
          <a:xfrm>
            <a:off x="1721738" y="3072149"/>
            <a:ext cx="15820210" cy="5853257"/>
            <a:chOff x="0" y="0"/>
            <a:chExt cx="3909669" cy="1541599"/>
          </a:xfrm>
        </p:grpSpPr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79441128-6D08-331F-8530-DDAEBB3982EC}"/>
                </a:ext>
              </a:extLst>
            </p:cNvPr>
            <p:cNvSpPr/>
            <p:nvPr/>
          </p:nvSpPr>
          <p:spPr>
            <a:xfrm>
              <a:off x="0" y="0"/>
              <a:ext cx="3909669" cy="1541599"/>
            </a:xfrm>
            <a:custGeom>
              <a:avLst/>
              <a:gdLst/>
              <a:ahLst/>
              <a:cxnLst/>
              <a:rect l="l" t="t" r="r" b="b"/>
              <a:pathLst>
                <a:path w="3909669" h="1541599">
                  <a:moveTo>
                    <a:pt x="0" y="0"/>
                  </a:moveTo>
                  <a:lnTo>
                    <a:pt x="3909669" y="0"/>
                  </a:lnTo>
                  <a:lnTo>
                    <a:pt x="3909669" y="1541599"/>
                  </a:lnTo>
                  <a:lnTo>
                    <a:pt x="0" y="1541599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58" name="TextBox 10">
              <a:extLst>
                <a:ext uri="{FF2B5EF4-FFF2-40B4-BE49-F238E27FC236}">
                  <a16:creationId xmlns:a16="http://schemas.microsoft.com/office/drawing/2014/main" id="{5665F125-E91B-7CCE-944D-64BA1E3343EC}"/>
                </a:ext>
              </a:extLst>
            </p:cNvPr>
            <p:cNvSpPr txBox="1"/>
            <p:nvPr/>
          </p:nvSpPr>
          <p:spPr>
            <a:xfrm>
              <a:off x="0" y="-47625"/>
              <a:ext cx="3909669" cy="15892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9" name="Group 12">
            <a:extLst>
              <a:ext uri="{FF2B5EF4-FFF2-40B4-BE49-F238E27FC236}">
                <a16:creationId xmlns:a16="http://schemas.microsoft.com/office/drawing/2014/main" id="{7CB8AEA0-19F3-C99F-C4F2-D5D5AE782F8B}"/>
              </a:ext>
            </a:extLst>
          </p:cNvPr>
          <p:cNvGrpSpPr/>
          <p:nvPr/>
        </p:nvGrpSpPr>
        <p:grpSpPr>
          <a:xfrm>
            <a:off x="9882048" y="3943394"/>
            <a:ext cx="873471" cy="819601"/>
            <a:chOff x="0" y="0"/>
            <a:chExt cx="812800" cy="812800"/>
          </a:xfrm>
        </p:grpSpPr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94B6E5A9-3D92-D024-A74B-7ED1D00F926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61" name="TextBox 14">
              <a:extLst>
                <a:ext uri="{FF2B5EF4-FFF2-40B4-BE49-F238E27FC236}">
                  <a16:creationId xmlns:a16="http://schemas.microsoft.com/office/drawing/2014/main" id="{261CAD0D-84EC-6179-4AEB-BEA7FBC33B7E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01</a:t>
              </a:r>
            </a:p>
          </p:txBody>
        </p:sp>
      </p:grpSp>
      <p:grpSp>
        <p:nvGrpSpPr>
          <p:cNvPr id="62" name="Group 15">
            <a:extLst>
              <a:ext uri="{FF2B5EF4-FFF2-40B4-BE49-F238E27FC236}">
                <a16:creationId xmlns:a16="http://schemas.microsoft.com/office/drawing/2014/main" id="{C76D619E-EA76-23DD-4D18-71B9B035CAB0}"/>
              </a:ext>
            </a:extLst>
          </p:cNvPr>
          <p:cNvGrpSpPr/>
          <p:nvPr/>
        </p:nvGrpSpPr>
        <p:grpSpPr>
          <a:xfrm>
            <a:off x="9882048" y="5513828"/>
            <a:ext cx="873471" cy="819601"/>
            <a:chOff x="0" y="0"/>
            <a:chExt cx="812800" cy="812800"/>
          </a:xfrm>
        </p:grpSpPr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E3A85170-1F96-B485-EF97-7D930193612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64" name="TextBox 17">
              <a:extLst>
                <a:ext uri="{FF2B5EF4-FFF2-40B4-BE49-F238E27FC236}">
                  <a16:creationId xmlns:a16="http://schemas.microsoft.com/office/drawing/2014/main" id="{A8CA16A4-87A4-EEA3-6E46-D9E90CF9ECF7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02</a:t>
              </a:r>
            </a:p>
          </p:txBody>
        </p:sp>
      </p:grpSp>
      <p:grpSp>
        <p:nvGrpSpPr>
          <p:cNvPr id="65" name="Group 18">
            <a:extLst>
              <a:ext uri="{FF2B5EF4-FFF2-40B4-BE49-F238E27FC236}">
                <a16:creationId xmlns:a16="http://schemas.microsoft.com/office/drawing/2014/main" id="{581E628C-516F-55EA-3D7A-296881028D52}"/>
              </a:ext>
            </a:extLst>
          </p:cNvPr>
          <p:cNvGrpSpPr/>
          <p:nvPr/>
        </p:nvGrpSpPr>
        <p:grpSpPr>
          <a:xfrm>
            <a:off x="9882048" y="7084262"/>
            <a:ext cx="873471" cy="819601"/>
            <a:chOff x="0" y="0"/>
            <a:chExt cx="812800" cy="812800"/>
          </a:xfrm>
        </p:grpSpPr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9878B539-F4A6-7D39-F792-3FEE95CE5EB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67" name="TextBox 20">
              <a:extLst>
                <a:ext uri="{FF2B5EF4-FFF2-40B4-BE49-F238E27FC236}">
                  <a16:creationId xmlns:a16="http://schemas.microsoft.com/office/drawing/2014/main" id="{F65F05D8-5311-1B56-E600-39E680ADAB0A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03</a:t>
              </a:r>
            </a:p>
          </p:txBody>
        </p:sp>
      </p:grpSp>
      <p:sp>
        <p:nvSpPr>
          <p:cNvPr id="68" name="AutoShape 21">
            <a:extLst>
              <a:ext uri="{FF2B5EF4-FFF2-40B4-BE49-F238E27FC236}">
                <a16:creationId xmlns:a16="http://schemas.microsoft.com/office/drawing/2014/main" id="{210C306E-68A2-C282-1996-5F22425E1257}"/>
              </a:ext>
            </a:extLst>
          </p:cNvPr>
          <p:cNvSpPr/>
          <p:nvPr/>
        </p:nvSpPr>
        <p:spPr>
          <a:xfrm>
            <a:off x="11160335" y="5129212"/>
            <a:ext cx="4636854" cy="0"/>
          </a:xfrm>
          <a:prstGeom prst="line">
            <a:avLst/>
          </a:prstGeom>
          <a:ln w="28575" cap="rnd">
            <a:solidFill>
              <a:srgbClr val="48664D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69" name="AutoShape 22">
            <a:extLst>
              <a:ext uri="{FF2B5EF4-FFF2-40B4-BE49-F238E27FC236}">
                <a16:creationId xmlns:a16="http://schemas.microsoft.com/office/drawing/2014/main" id="{3CF0841F-9C96-FC58-B530-3E76ADC021F7}"/>
              </a:ext>
            </a:extLst>
          </p:cNvPr>
          <p:cNvSpPr/>
          <p:nvPr/>
        </p:nvSpPr>
        <p:spPr>
          <a:xfrm>
            <a:off x="11160335" y="6732384"/>
            <a:ext cx="4636854" cy="0"/>
          </a:xfrm>
          <a:prstGeom prst="line">
            <a:avLst/>
          </a:prstGeom>
          <a:ln w="28575" cap="rnd">
            <a:solidFill>
              <a:srgbClr val="48664D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70" name="TextBox 23">
            <a:extLst>
              <a:ext uri="{FF2B5EF4-FFF2-40B4-BE49-F238E27FC236}">
                <a16:creationId xmlns:a16="http://schemas.microsoft.com/office/drawing/2014/main" id="{8A60ED10-482C-ADFA-719D-BA7A514AA1BF}"/>
              </a:ext>
            </a:extLst>
          </p:cNvPr>
          <p:cNvSpPr txBox="1"/>
          <p:nvPr/>
        </p:nvSpPr>
        <p:spPr>
          <a:xfrm>
            <a:off x="11160335" y="4138882"/>
            <a:ext cx="4636854" cy="4191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러닝 기록 관리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71" name="TextBox 24">
            <a:extLst>
              <a:ext uri="{FF2B5EF4-FFF2-40B4-BE49-F238E27FC236}">
                <a16:creationId xmlns:a16="http://schemas.microsoft.com/office/drawing/2014/main" id="{D5A232E2-9D53-DDCE-B050-2FE3AD8B7861}"/>
              </a:ext>
            </a:extLst>
          </p:cNvPr>
          <p:cNvSpPr txBox="1"/>
          <p:nvPr/>
        </p:nvSpPr>
        <p:spPr>
          <a:xfrm>
            <a:off x="11160335" y="5709316"/>
            <a:ext cx="4636854" cy="4191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커뮤니티 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&amp;</a:t>
            </a: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 경쟁 요소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72" name="TextBox 25">
            <a:extLst>
              <a:ext uri="{FF2B5EF4-FFF2-40B4-BE49-F238E27FC236}">
                <a16:creationId xmlns:a16="http://schemas.microsoft.com/office/drawing/2014/main" id="{6A07515D-FB88-F0F1-9592-0A697E88265A}"/>
              </a:ext>
            </a:extLst>
          </p:cNvPr>
          <p:cNvSpPr txBox="1"/>
          <p:nvPr/>
        </p:nvSpPr>
        <p:spPr>
          <a:xfrm>
            <a:off x="11160335" y="7279750"/>
            <a:ext cx="4636854" cy="4191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맞춤형 트레이닝 프로그램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73" name="TextBox 33">
            <a:extLst>
              <a:ext uri="{FF2B5EF4-FFF2-40B4-BE49-F238E27FC236}">
                <a16:creationId xmlns:a16="http://schemas.microsoft.com/office/drawing/2014/main" id="{D2FF1C6E-3F71-EB0D-1330-B8AE59C6F1F4}"/>
              </a:ext>
            </a:extLst>
          </p:cNvPr>
          <p:cNvSpPr txBox="1"/>
          <p:nvPr/>
        </p:nvSpPr>
        <p:spPr>
          <a:xfrm>
            <a:off x="3962400" y="8191500"/>
            <a:ext cx="2528807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239"/>
              </a:lnSpc>
              <a:spcBef>
                <a:spcPct val="0"/>
              </a:spcBef>
            </a:pPr>
            <a:r>
              <a:rPr 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Nike Run Club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B56AB50-1B44-33A2-13EA-9ED1B38A7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668" y="3735881"/>
            <a:ext cx="2766732" cy="423047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520C3-31CB-4645-A3E0-3B5F3B3C4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1A928E6-8E65-77B8-9DC4-00538B2FC67D}"/>
              </a:ext>
            </a:extLst>
          </p:cNvPr>
          <p:cNvGrpSpPr/>
          <p:nvPr/>
        </p:nvGrpSpPr>
        <p:grpSpPr>
          <a:xfrm>
            <a:off x="0" y="0"/>
            <a:ext cx="18288000" cy="427511"/>
            <a:chOff x="0" y="0"/>
            <a:chExt cx="4816593" cy="11259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C838913-6F9C-B7D7-201F-116E19DEE2AC}"/>
                </a:ext>
              </a:extLst>
            </p:cNvPr>
            <p:cNvSpPr/>
            <p:nvPr/>
          </p:nvSpPr>
          <p:spPr>
            <a:xfrm>
              <a:off x="0" y="0"/>
              <a:ext cx="4816592" cy="112595"/>
            </a:xfrm>
            <a:custGeom>
              <a:avLst/>
              <a:gdLst/>
              <a:ahLst/>
              <a:cxnLst/>
              <a:rect l="l" t="t" r="r" b="b"/>
              <a:pathLst>
                <a:path w="4816592" h="112595">
                  <a:moveTo>
                    <a:pt x="0" y="0"/>
                  </a:moveTo>
                  <a:lnTo>
                    <a:pt x="4816592" y="0"/>
                  </a:lnTo>
                  <a:lnTo>
                    <a:pt x="4816592" y="112595"/>
                  </a:lnTo>
                  <a:lnTo>
                    <a:pt x="0" y="112595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BDDAF20-9BBF-B5E9-BE93-06957A3DB780}"/>
                </a:ext>
              </a:extLst>
            </p:cNvPr>
            <p:cNvSpPr txBox="1"/>
            <p:nvPr/>
          </p:nvSpPr>
          <p:spPr>
            <a:xfrm>
              <a:off x="0" y="-47625"/>
              <a:ext cx="4816593" cy="160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A170AC2D-33B4-80CC-7684-9BD1A604DD86}"/>
              </a:ext>
            </a:extLst>
          </p:cNvPr>
          <p:cNvSpPr/>
          <p:nvPr/>
        </p:nvSpPr>
        <p:spPr>
          <a:xfrm>
            <a:off x="17000455" y="9417182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8" name="Group 18">
            <a:extLst>
              <a:ext uri="{FF2B5EF4-FFF2-40B4-BE49-F238E27FC236}">
                <a16:creationId xmlns:a16="http://schemas.microsoft.com/office/drawing/2014/main" id="{3DC8BDC7-C4A1-02F4-78CC-308E9AC87CFE}"/>
              </a:ext>
            </a:extLst>
          </p:cNvPr>
          <p:cNvGrpSpPr/>
          <p:nvPr/>
        </p:nvGrpSpPr>
        <p:grpSpPr>
          <a:xfrm>
            <a:off x="3258487" y="3512678"/>
            <a:ext cx="1124453" cy="1124453"/>
            <a:chOff x="0" y="0"/>
            <a:chExt cx="812800" cy="812800"/>
          </a:xfrm>
        </p:grpSpPr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D23A0003-9861-5EEC-0A6D-B09B95BEB9D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>
              <a:extLst>
                <a:ext uri="{FF2B5EF4-FFF2-40B4-BE49-F238E27FC236}">
                  <a16:creationId xmlns:a16="http://schemas.microsoft.com/office/drawing/2014/main" id="{21D1C604-E593-80FF-A622-BF93B05BEB58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>
            <a:extLst>
              <a:ext uri="{FF2B5EF4-FFF2-40B4-BE49-F238E27FC236}">
                <a16:creationId xmlns:a16="http://schemas.microsoft.com/office/drawing/2014/main" id="{333B373B-93C8-FB92-DD13-EBB525FC2AA4}"/>
              </a:ext>
            </a:extLst>
          </p:cNvPr>
          <p:cNvGrpSpPr/>
          <p:nvPr/>
        </p:nvGrpSpPr>
        <p:grpSpPr>
          <a:xfrm>
            <a:off x="10357161" y="3495328"/>
            <a:ext cx="1124453" cy="1124453"/>
            <a:chOff x="0" y="0"/>
            <a:chExt cx="812800" cy="812800"/>
          </a:xfrm>
        </p:grpSpPr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A3652D71-A3D3-5EC0-C5BF-D85C49206B0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6" name="TextBox 26">
              <a:extLst>
                <a:ext uri="{FF2B5EF4-FFF2-40B4-BE49-F238E27FC236}">
                  <a16:creationId xmlns:a16="http://schemas.microsoft.com/office/drawing/2014/main" id="{C5D3F3E2-81B3-A893-1C41-E5D5EECE90FD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>
            <a:extLst>
              <a:ext uri="{FF2B5EF4-FFF2-40B4-BE49-F238E27FC236}">
                <a16:creationId xmlns:a16="http://schemas.microsoft.com/office/drawing/2014/main" id="{41C39D34-B2BD-7F88-BCD2-A54C5FFEADB7}"/>
              </a:ext>
            </a:extLst>
          </p:cNvPr>
          <p:cNvGrpSpPr/>
          <p:nvPr/>
        </p:nvGrpSpPr>
        <p:grpSpPr>
          <a:xfrm>
            <a:off x="13905060" y="3495328"/>
            <a:ext cx="1124453" cy="1124453"/>
            <a:chOff x="0" y="0"/>
            <a:chExt cx="812800" cy="812800"/>
          </a:xfrm>
        </p:grpSpPr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FA63F92D-9406-76FF-12BB-FEFFBFBE868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>
              <a:extLst>
                <a:ext uri="{FF2B5EF4-FFF2-40B4-BE49-F238E27FC236}">
                  <a16:creationId xmlns:a16="http://schemas.microsoft.com/office/drawing/2014/main" id="{91E79BA1-F140-B3B8-7914-773958A9DDB5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6" name="TextBox 46">
            <a:extLst>
              <a:ext uri="{FF2B5EF4-FFF2-40B4-BE49-F238E27FC236}">
                <a16:creationId xmlns:a16="http://schemas.microsoft.com/office/drawing/2014/main" id="{6E5CCBCA-B6AB-5DFE-EE50-D1E7FAC0C8D2}"/>
              </a:ext>
            </a:extLst>
          </p:cNvPr>
          <p:cNvSpPr txBox="1"/>
          <p:nvPr/>
        </p:nvSpPr>
        <p:spPr>
          <a:xfrm>
            <a:off x="17105994" y="9345972"/>
            <a:ext cx="435964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b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04</a:t>
            </a:r>
          </a:p>
        </p:txBody>
      </p:sp>
      <p:sp>
        <p:nvSpPr>
          <p:cNvPr id="55" name="TextBox 55">
            <a:extLst>
              <a:ext uri="{FF2B5EF4-FFF2-40B4-BE49-F238E27FC236}">
                <a16:creationId xmlns:a16="http://schemas.microsoft.com/office/drawing/2014/main" id="{342987FF-3428-12C6-B12E-B9BCDD38C4CE}"/>
              </a:ext>
            </a:extLst>
          </p:cNvPr>
          <p:cNvSpPr txBox="1"/>
          <p:nvPr/>
        </p:nvSpPr>
        <p:spPr>
          <a:xfrm>
            <a:off x="4191000" y="1389414"/>
            <a:ext cx="9724258" cy="12650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ko-KR" altLang="en-US" sz="7700" b="1" dirty="0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유사 시스템 조사</a:t>
            </a:r>
            <a:endParaRPr lang="en-US" sz="7700" b="1" dirty="0">
              <a:solidFill>
                <a:srgbClr val="48664D"/>
              </a:solidFill>
              <a:latin typeface="Arita Dotum Bold"/>
              <a:ea typeface="Arita Dotum Bold"/>
              <a:cs typeface="Arita Dotum Bold"/>
              <a:sym typeface="Arita Dotum Bold"/>
            </a:endParaRPr>
          </a:p>
        </p:txBody>
      </p:sp>
      <p:grpSp>
        <p:nvGrpSpPr>
          <p:cNvPr id="56" name="Group 8">
            <a:extLst>
              <a:ext uri="{FF2B5EF4-FFF2-40B4-BE49-F238E27FC236}">
                <a16:creationId xmlns:a16="http://schemas.microsoft.com/office/drawing/2014/main" id="{3DAF5669-B8C7-0D55-FC1D-8BA706A0AD86}"/>
              </a:ext>
            </a:extLst>
          </p:cNvPr>
          <p:cNvGrpSpPr/>
          <p:nvPr/>
        </p:nvGrpSpPr>
        <p:grpSpPr>
          <a:xfrm>
            <a:off x="1721738" y="3072149"/>
            <a:ext cx="15820210" cy="5853257"/>
            <a:chOff x="0" y="0"/>
            <a:chExt cx="3909669" cy="1541599"/>
          </a:xfrm>
        </p:grpSpPr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7CBAEF76-B1BF-EA6F-1F9F-0D0329248896}"/>
                </a:ext>
              </a:extLst>
            </p:cNvPr>
            <p:cNvSpPr/>
            <p:nvPr/>
          </p:nvSpPr>
          <p:spPr>
            <a:xfrm>
              <a:off x="0" y="0"/>
              <a:ext cx="3909669" cy="1541599"/>
            </a:xfrm>
            <a:custGeom>
              <a:avLst/>
              <a:gdLst/>
              <a:ahLst/>
              <a:cxnLst/>
              <a:rect l="l" t="t" r="r" b="b"/>
              <a:pathLst>
                <a:path w="3909669" h="1541599">
                  <a:moveTo>
                    <a:pt x="0" y="0"/>
                  </a:moveTo>
                  <a:lnTo>
                    <a:pt x="3909669" y="0"/>
                  </a:lnTo>
                  <a:lnTo>
                    <a:pt x="3909669" y="1541599"/>
                  </a:lnTo>
                  <a:lnTo>
                    <a:pt x="0" y="1541599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58" name="TextBox 10">
              <a:extLst>
                <a:ext uri="{FF2B5EF4-FFF2-40B4-BE49-F238E27FC236}">
                  <a16:creationId xmlns:a16="http://schemas.microsoft.com/office/drawing/2014/main" id="{9A2E6D26-1073-968A-72E3-A4DE7886C78E}"/>
                </a:ext>
              </a:extLst>
            </p:cNvPr>
            <p:cNvSpPr txBox="1"/>
            <p:nvPr/>
          </p:nvSpPr>
          <p:spPr>
            <a:xfrm>
              <a:off x="0" y="-47625"/>
              <a:ext cx="3909669" cy="15892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9" name="Group 12">
            <a:extLst>
              <a:ext uri="{FF2B5EF4-FFF2-40B4-BE49-F238E27FC236}">
                <a16:creationId xmlns:a16="http://schemas.microsoft.com/office/drawing/2014/main" id="{DE18BC3B-E3D4-0EAD-AFF7-6C8704CF0A35}"/>
              </a:ext>
            </a:extLst>
          </p:cNvPr>
          <p:cNvGrpSpPr/>
          <p:nvPr/>
        </p:nvGrpSpPr>
        <p:grpSpPr>
          <a:xfrm>
            <a:off x="9882048" y="3576682"/>
            <a:ext cx="873471" cy="819601"/>
            <a:chOff x="0" y="0"/>
            <a:chExt cx="812800" cy="812800"/>
          </a:xfrm>
        </p:grpSpPr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7BA24765-28CD-26FE-FA25-E6622B7FB96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61" name="TextBox 14">
              <a:extLst>
                <a:ext uri="{FF2B5EF4-FFF2-40B4-BE49-F238E27FC236}">
                  <a16:creationId xmlns:a16="http://schemas.microsoft.com/office/drawing/2014/main" id="{BA73E5E0-5F4C-FF24-0298-B55338D25E25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01</a:t>
              </a:r>
            </a:p>
          </p:txBody>
        </p:sp>
      </p:grpSp>
      <p:grpSp>
        <p:nvGrpSpPr>
          <p:cNvPr id="62" name="Group 15">
            <a:extLst>
              <a:ext uri="{FF2B5EF4-FFF2-40B4-BE49-F238E27FC236}">
                <a16:creationId xmlns:a16="http://schemas.microsoft.com/office/drawing/2014/main" id="{ACA0A8FB-C940-3F79-E854-9D04E46AB27F}"/>
              </a:ext>
            </a:extLst>
          </p:cNvPr>
          <p:cNvGrpSpPr/>
          <p:nvPr/>
        </p:nvGrpSpPr>
        <p:grpSpPr>
          <a:xfrm>
            <a:off x="9882048" y="4892554"/>
            <a:ext cx="873471" cy="819601"/>
            <a:chOff x="0" y="0"/>
            <a:chExt cx="812800" cy="812800"/>
          </a:xfrm>
        </p:grpSpPr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7F2F0AB4-4BDB-0D2F-BC75-28EF995A846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64" name="TextBox 17">
              <a:extLst>
                <a:ext uri="{FF2B5EF4-FFF2-40B4-BE49-F238E27FC236}">
                  <a16:creationId xmlns:a16="http://schemas.microsoft.com/office/drawing/2014/main" id="{77CDB939-1C90-FC68-DA06-BB477D7A80CE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02</a:t>
              </a:r>
            </a:p>
          </p:txBody>
        </p:sp>
      </p:grpSp>
      <p:grpSp>
        <p:nvGrpSpPr>
          <p:cNvPr id="65" name="Group 18">
            <a:extLst>
              <a:ext uri="{FF2B5EF4-FFF2-40B4-BE49-F238E27FC236}">
                <a16:creationId xmlns:a16="http://schemas.microsoft.com/office/drawing/2014/main" id="{DB9CE60F-ED27-0E0E-E443-5C0341A1C16B}"/>
              </a:ext>
            </a:extLst>
          </p:cNvPr>
          <p:cNvGrpSpPr/>
          <p:nvPr/>
        </p:nvGrpSpPr>
        <p:grpSpPr>
          <a:xfrm>
            <a:off x="9882048" y="6208426"/>
            <a:ext cx="873471" cy="819601"/>
            <a:chOff x="0" y="18445"/>
            <a:chExt cx="812800" cy="812800"/>
          </a:xfrm>
        </p:grpSpPr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D8E5F6DB-909D-EC18-AA5C-3A483E60E7FC}"/>
                </a:ext>
              </a:extLst>
            </p:cNvPr>
            <p:cNvSpPr/>
            <p:nvPr/>
          </p:nvSpPr>
          <p:spPr>
            <a:xfrm>
              <a:off x="0" y="18445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67" name="TextBox 20">
              <a:extLst>
                <a:ext uri="{FF2B5EF4-FFF2-40B4-BE49-F238E27FC236}">
                  <a16:creationId xmlns:a16="http://schemas.microsoft.com/office/drawing/2014/main" id="{77231FDB-04E6-308E-1AE4-1051264A8150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03</a:t>
              </a:r>
            </a:p>
          </p:txBody>
        </p:sp>
      </p:grpSp>
      <p:sp>
        <p:nvSpPr>
          <p:cNvPr id="68" name="AutoShape 21">
            <a:extLst>
              <a:ext uri="{FF2B5EF4-FFF2-40B4-BE49-F238E27FC236}">
                <a16:creationId xmlns:a16="http://schemas.microsoft.com/office/drawing/2014/main" id="{50A0F64B-2D59-3402-A1D0-F6C888DB7609}"/>
              </a:ext>
            </a:extLst>
          </p:cNvPr>
          <p:cNvSpPr/>
          <p:nvPr/>
        </p:nvSpPr>
        <p:spPr>
          <a:xfrm>
            <a:off x="11160335" y="4686300"/>
            <a:ext cx="4636854" cy="0"/>
          </a:xfrm>
          <a:prstGeom prst="line">
            <a:avLst/>
          </a:prstGeom>
          <a:ln w="28575" cap="rnd">
            <a:solidFill>
              <a:srgbClr val="48664D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69" name="AutoShape 22">
            <a:extLst>
              <a:ext uri="{FF2B5EF4-FFF2-40B4-BE49-F238E27FC236}">
                <a16:creationId xmlns:a16="http://schemas.microsoft.com/office/drawing/2014/main" id="{58FD1402-E48F-E43E-7183-B1ECC8A280FE}"/>
              </a:ext>
            </a:extLst>
          </p:cNvPr>
          <p:cNvSpPr/>
          <p:nvPr/>
        </p:nvSpPr>
        <p:spPr>
          <a:xfrm>
            <a:off x="11160335" y="5943600"/>
            <a:ext cx="4636854" cy="0"/>
          </a:xfrm>
          <a:prstGeom prst="line">
            <a:avLst/>
          </a:prstGeom>
          <a:ln w="28575" cap="rnd">
            <a:solidFill>
              <a:srgbClr val="48664D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70" name="TextBox 23">
            <a:extLst>
              <a:ext uri="{FF2B5EF4-FFF2-40B4-BE49-F238E27FC236}">
                <a16:creationId xmlns:a16="http://schemas.microsoft.com/office/drawing/2014/main" id="{44F1887F-1EA9-A0EB-034A-C4166448ED49}"/>
              </a:ext>
            </a:extLst>
          </p:cNvPr>
          <p:cNvSpPr txBox="1"/>
          <p:nvPr/>
        </p:nvSpPr>
        <p:spPr>
          <a:xfrm>
            <a:off x="11160335" y="3776932"/>
            <a:ext cx="4636854" cy="4191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위치 기반 콘텐츠 추천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71" name="TextBox 24">
            <a:extLst>
              <a:ext uri="{FF2B5EF4-FFF2-40B4-BE49-F238E27FC236}">
                <a16:creationId xmlns:a16="http://schemas.microsoft.com/office/drawing/2014/main" id="{18439C98-233D-A077-2A0E-E6E86F66F824}"/>
              </a:ext>
            </a:extLst>
          </p:cNvPr>
          <p:cNvSpPr txBox="1"/>
          <p:nvPr/>
        </p:nvSpPr>
        <p:spPr>
          <a:xfrm>
            <a:off x="11160335" y="5096698"/>
            <a:ext cx="4636854" cy="4191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루트 기능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72" name="TextBox 25">
            <a:extLst>
              <a:ext uri="{FF2B5EF4-FFF2-40B4-BE49-F238E27FC236}">
                <a16:creationId xmlns:a16="http://schemas.microsoft.com/office/drawing/2014/main" id="{E2B2025B-7981-0D1E-9DFF-B2404D5DF0DA}"/>
              </a:ext>
            </a:extLst>
          </p:cNvPr>
          <p:cNvSpPr txBox="1"/>
          <p:nvPr/>
        </p:nvSpPr>
        <p:spPr>
          <a:xfrm>
            <a:off x="11160335" y="6416464"/>
            <a:ext cx="4636854" cy="4191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커뮤니티 요소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73" name="TextBox 33">
            <a:extLst>
              <a:ext uri="{FF2B5EF4-FFF2-40B4-BE49-F238E27FC236}">
                <a16:creationId xmlns:a16="http://schemas.microsoft.com/office/drawing/2014/main" id="{ECABF2F7-846C-1006-594B-CDE59A508244}"/>
              </a:ext>
            </a:extLst>
          </p:cNvPr>
          <p:cNvSpPr txBox="1"/>
          <p:nvPr/>
        </p:nvSpPr>
        <p:spPr>
          <a:xfrm>
            <a:off x="3820713" y="8182664"/>
            <a:ext cx="2528807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239"/>
              </a:lnSpc>
              <a:spcBef>
                <a:spcPct val="0"/>
              </a:spcBef>
            </a:pPr>
            <a:r>
              <a:rPr lang="en-US" sz="2699" b="1" dirty="0" err="1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Pokèmon</a:t>
            </a:r>
            <a:r>
              <a:rPr 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 GO</a:t>
            </a:r>
          </a:p>
        </p:txBody>
      </p:sp>
      <p:grpSp>
        <p:nvGrpSpPr>
          <p:cNvPr id="10" name="Group 18">
            <a:extLst>
              <a:ext uri="{FF2B5EF4-FFF2-40B4-BE49-F238E27FC236}">
                <a16:creationId xmlns:a16="http://schemas.microsoft.com/office/drawing/2014/main" id="{14E227D4-65C5-B77E-8C90-04A2FB452FCE}"/>
              </a:ext>
            </a:extLst>
          </p:cNvPr>
          <p:cNvGrpSpPr/>
          <p:nvPr/>
        </p:nvGrpSpPr>
        <p:grpSpPr>
          <a:xfrm>
            <a:off x="9882048" y="7524299"/>
            <a:ext cx="873471" cy="819601"/>
            <a:chOff x="0" y="0"/>
            <a:chExt cx="812800" cy="812800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BFE85E19-8B7B-DE3A-82DA-E8C985FFD4C9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20">
              <a:extLst>
                <a:ext uri="{FF2B5EF4-FFF2-40B4-BE49-F238E27FC236}">
                  <a16:creationId xmlns:a16="http://schemas.microsoft.com/office/drawing/2014/main" id="{A8057578-2673-0922-ADEF-F0DFF17C95B4}"/>
                </a:ext>
              </a:extLst>
            </p:cNvPr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</a:t>
              </a:r>
              <a:r>
                <a:rPr lang="en-US" altLang="ko-KR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4</a:t>
              </a:r>
              <a:endParaRPr lang="en-US" sz="2699" b="1" dirty="0">
                <a:solidFill>
                  <a:srgbClr val="F0F1F1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endParaRPr>
            </a:p>
          </p:txBody>
        </p:sp>
      </p:grpSp>
      <p:sp>
        <p:nvSpPr>
          <p:cNvPr id="13" name="AutoShape 22">
            <a:extLst>
              <a:ext uri="{FF2B5EF4-FFF2-40B4-BE49-F238E27FC236}">
                <a16:creationId xmlns:a16="http://schemas.microsoft.com/office/drawing/2014/main" id="{97E95A44-D719-900E-D40D-194F58A4B7F3}"/>
              </a:ext>
            </a:extLst>
          </p:cNvPr>
          <p:cNvSpPr/>
          <p:nvPr/>
        </p:nvSpPr>
        <p:spPr>
          <a:xfrm>
            <a:off x="11160335" y="7200900"/>
            <a:ext cx="4636854" cy="0"/>
          </a:xfrm>
          <a:prstGeom prst="line">
            <a:avLst/>
          </a:prstGeom>
          <a:ln w="28575" cap="rnd">
            <a:solidFill>
              <a:srgbClr val="48664D"/>
            </a:solidFill>
            <a:prstDash val="sysDot"/>
            <a:headEnd type="none" w="sm" len="sm"/>
            <a:tailEnd type="none" w="sm" len="sm"/>
          </a:ln>
        </p:spPr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D89F37DC-CC48-CA7B-7771-9766DD886193}"/>
              </a:ext>
            </a:extLst>
          </p:cNvPr>
          <p:cNvSpPr txBox="1"/>
          <p:nvPr/>
        </p:nvSpPr>
        <p:spPr>
          <a:xfrm>
            <a:off x="11160335" y="7736231"/>
            <a:ext cx="4636854" cy="4191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239"/>
              </a:lnSpc>
              <a:spcBef>
                <a:spcPct val="0"/>
              </a:spcBef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유저 행동 분석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AB17DC5-6F95-5A68-1449-C54DA6C63B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62245" y="3715304"/>
            <a:ext cx="2766732" cy="4230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950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C28CD-F2A4-BA1F-B7C3-C441DB547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905579F-0EAE-2C24-AC27-29C6268A1426}"/>
              </a:ext>
            </a:extLst>
          </p:cNvPr>
          <p:cNvGrpSpPr/>
          <p:nvPr/>
        </p:nvGrpSpPr>
        <p:grpSpPr>
          <a:xfrm>
            <a:off x="0" y="0"/>
            <a:ext cx="18288000" cy="427511"/>
            <a:chOff x="0" y="0"/>
            <a:chExt cx="4816593" cy="11259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E100EFE-2D91-2875-6569-F5E521B28D53}"/>
                </a:ext>
              </a:extLst>
            </p:cNvPr>
            <p:cNvSpPr/>
            <p:nvPr/>
          </p:nvSpPr>
          <p:spPr>
            <a:xfrm>
              <a:off x="0" y="0"/>
              <a:ext cx="4816592" cy="112595"/>
            </a:xfrm>
            <a:custGeom>
              <a:avLst/>
              <a:gdLst/>
              <a:ahLst/>
              <a:cxnLst/>
              <a:rect l="l" t="t" r="r" b="b"/>
              <a:pathLst>
                <a:path w="4816592" h="112595">
                  <a:moveTo>
                    <a:pt x="0" y="0"/>
                  </a:moveTo>
                  <a:lnTo>
                    <a:pt x="4816592" y="0"/>
                  </a:lnTo>
                  <a:lnTo>
                    <a:pt x="4816592" y="112595"/>
                  </a:lnTo>
                  <a:lnTo>
                    <a:pt x="0" y="112595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286A0AA-6342-07E4-4A9D-C37F46EE8676}"/>
                </a:ext>
              </a:extLst>
            </p:cNvPr>
            <p:cNvSpPr txBox="1"/>
            <p:nvPr/>
          </p:nvSpPr>
          <p:spPr>
            <a:xfrm>
              <a:off x="0" y="-47625"/>
              <a:ext cx="4816593" cy="160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EDE46DFE-90BC-5148-D600-615F523B4FC7}"/>
              </a:ext>
            </a:extLst>
          </p:cNvPr>
          <p:cNvSpPr/>
          <p:nvPr/>
        </p:nvSpPr>
        <p:spPr>
          <a:xfrm>
            <a:off x="17000455" y="9417182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79A36B1-65C0-EA26-E0D5-174C576D8081}"/>
              </a:ext>
            </a:extLst>
          </p:cNvPr>
          <p:cNvSpPr txBox="1"/>
          <p:nvPr/>
        </p:nvSpPr>
        <p:spPr>
          <a:xfrm>
            <a:off x="17105994" y="9345972"/>
            <a:ext cx="435964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b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05</a:t>
            </a: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8A61C41B-8AA2-AD0F-B8A5-3D0E80BA5578}"/>
              </a:ext>
            </a:extLst>
          </p:cNvPr>
          <p:cNvGrpSpPr/>
          <p:nvPr/>
        </p:nvGrpSpPr>
        <p:grpSpPr>
          <a:xfrm>
            <a:off x="0" y="427511"/>
            <a:ext cx="18288000" cy="3012612"/>
            <a:chOff x="0" y="0"/>
            <a:chExt cx="4816593" cy="793445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70F0193-58DC-C0CB-A81C-ADF4186EF335}"/>
                </a:ext>
              </a:extLst>
            </p:cNvPr>
            <p:cNvSpPr/>
            <p:nvPr/>
          </p:nvSpPr>
          <p:spPr>
            <a:xfrm>
              <a:off x="0" y="0"/>
              <a:ext cx="4816592" cy="793445"/>
            </a:xfrm>
            <a:custGeom>
              <a:avLst/>
              <a:gdLst/>
              <a:ahLst/>
              <a:cxnLst/>
              <a:rect l="l" t="t" r="r" b="b"/>
              <a:pathLst>
                <a:path w="4816592" h="793445">
                  <a:moveTo>
                    <a:pt x="0" y="0"/>
                  </a:moveTo>
                  <a:lnTo>
                    <a:pt x="4816592" y="0"/>
                  </a:lnTo>
                  <a:lnTo>
                    <a:pt x="4816592" y="793445"/>
                  </a:lnTo>
                  <a:lnTo>
                    <a:pt x="0" y="793445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36994D39-38F8-B401-6147-A241BC3746EC}"/>
                </a:ext>
              </a:extLst>
            </p:cNvPr>
            <p:cNvSpPr txBox="1"/>
            <p:nvPr/>
          </p:nvSpPr>
          <p:spPr>
            <a:xfrm>
              <a:off x="0" y="-47625"/>
              <a:ext cx="4816593" cy="8410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22434EA8-8CC5-5FBD-286F-CA23F03EF52A}"/>
              </a:ext>
            </a:extLst>
          </p:cNvPr>
          <p:cNvSpPr txBox="1"/>
          <p:nvPr/>
        </p:nvSpPr>
        <p:spPr>
          <a:xfrm>
            <a:off x="3253169" y="1481239"/>
            <a:ext cx="11781658" cy="12650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ko-KR" altLang="en-US" sz="7700" b="1" dirty="0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공부할 기술 분야</a:t>
            </a:r>
            <a:r>
              <a:rPr lang="en-US" altLang="ko-KR" sz="7700" b="1" dirty="0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(Front-end)</a:t>
            </a:r>
            <a:endParaRPr lang="en-US" sz="7700" b="1" dirty="0">
              <a:solidFill>
                <a:srgbClr val="48664D"/>
              </a:solidFill>
              <a:latin typeface="Arita Dotum Bold"/>
              <a:ea typeface="Arita Dotum Bold"/>
              <a:cs typeface="Arita Dotum Bold"/>
              <a:sym typeface="Arita Dotum Bold"/>
            </a:endParaRPr>
          </a:p>
        </p:txBody>
      </p:sp>
      <p:grpSp>
        <p:nvGrpSpPr>
          <p:cNvPr id="11" name="Group 2">
            <a:extLst>
              <a:ext uri="{FF2B5EF4-FFF2-40B4-BE49-F238E27FC236}">
                <a16:creationId xmlns:a16="http://schemas.microsoft.com/office/drawing/2014/main" id="{B4AC926D-94CF-1DF7-4DDF-2953ACE5A38C}"/>
              </a:ext>
            </a:extLst>
          </p:cNvPr>
          <p:cNvGrpSpPr/>
          <p:nvPr/>
        </p:nvGrpSpPr>
        <p:grpSpPr>
          <a:xfrm>
            <a:off x="1752600" y="4720772"/>
            <a:ext cx="686004" cy="686004"/>
            <a:chOff x="0" y="0"/>
            <a:chExt cx="812800" cy="812800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4972E48D-4D27-666D-F775-5BF3555677F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03213663-620A-29AA-9B4D-53BD37E36170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01</a:t>
              </a:r>
            </a:p>
          </p:txBody>
        </p:sp>
      </p:grpSp>
      <p:grpSp>
        <p:nvGrpSpPr>
          <p:cNvPr id="17" name="Group 8">
            <a:extLst>
              <a:ext uri="{FF2B5EF4-FFF2-40B4-BE49-F238E27FC236}">
                <a16:creationId xmlns:a16="http://schemas.microsoft.com/office/drawing/2014/main" id="{E344B949-DA5E-E4C2-B054-ADF1C364D412}"/>
              </a:ext>
            </a:extLst>
          </p:cNvPr>
          <p:cNvGrpSpPr/>
          <p:nvPr/>
        </p:nvGrpSpPr>
        <p:grpSpPr>
          <a:xfrm>
            <a:off x="1752600" y="5897174"/>
            <a:ext cx="686004" cy="686004"/>
            <a:chOff x="0" y="0"/>
            <a:chExt cx="812800" cy="812800"/>
          </a:xfrm>
        </p:grpSpPr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CD45DB4B-66BC-CE50-78D0-3A83718667C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9" name="TextBox 10">
              <a:extLst>
                <a:ext uri="{FF2B5EF4-FFF2-40B4-BE49-F238E27FC236}">
                  <a16:creationId xmlns:a16="http://schemas.microsoft.com/office/drawing/2014/main" id="{B58CD140-2D8B-34A3-9180-7FDE49BD15F8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02</a:t>
              </a:r>
            </a:p>
          </p:txBody>
        </p:sp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7FEAD374-0A78-64A3-8F23-BF2376592C4C}"/>
              </a:ext>
            </a:extLst>
          </p:cNvPr>
          <p:cNvGrpSpPr/>
          <p:nvPr/>
        </p:nvGrpSpPr>
        <p:grpSpPr>
          <a:xfrm>
            <a:off x="9965445" y="4769007"/>
            <a:ext cx="686004" cy="686004"/>
            <a:chOff x="0" y="0"/>
            <a:chExt cx="812800" cy="812800"/>
          </a:xfrm>
        </p:grpSpPr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9D28B638-A369-3385-5823-20720356C0C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0DAA0014-7B4C-9C23-27F7-73AF12C5C45B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</a:t>
              </a:r>
              <a:r>
                <a:rPr lang="en-US" altLang="ko-KR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4</a:t>
              </a:r>
              <a:endParaRPr lang="en-US" sz="2699" b="1" dirty="0">
                <a:solidFill>
                  <a:srgbClr val="F0F1F1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3C7537DF-6CC6-E604-272A-19BBECEF9897}"/>
              </a:ext>
            </a:extLst>
          </p:cNvPr>
          <p:cNvGrpSpPr/>
          <p:nvPr/>
        </p:nvGrpSpPr>
        <p:grpSpPr>
          <a:xfrm>
            <a:off x="1752600" y="7068952"/>
            <a:ext cx="686004" cy="686004"/>
            <a:chOff x="0" y="0"/>
            <a:chExt cx="812800" cy="812800"/>
          </a:xfrm>
        </p:grpSpPr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F90EBBFB-70BD-883F-3F3E-C61CC79A3CD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CC17D9FD-F442-CD2E-CD88-7399289F5F03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03</a:t>
              </a:r>
            </a:p>
          </p:txBody>
        </p:sp>
      </p:grpSp>
      <p:grpSp>
        <p:nvGrpSpPr>
          <p:cNvPr id="26" name="Group 17">
            <a:extLst>
              <a:ext uri="{FF2B5EF4-FFF2-40B4-BE49-F238E27FC236}">
                <a16:creationId xmlns:a16="http://schemas.microsoft.com/office/drawing/2014/main" id="{96B354D2-48AE-C0AC-72E1-48746B09E355}"/>
              </a:ext>
            </a:extLst>
          </p:cNvPr>
          <p:cNvGrpSpPr/>
          <p:nvPr/>
        </p:nvGrpSpPr>
        <p:grpSpPr>
          <a:xfrm>
            <a:off x="9965445" y="5940785"/>
            <a:ext cx="686004" cy="686004"/>
            <a:chOff x="0" y="0"/>
            <a:chExt cx="812800" cy="812800"/>
          </a:xfrm>
        </p:grpSpPr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37907861-43EF-9291-5C83-29D3D798DEF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28" name="TextBox 19">
              <a:extLst>
                <a:ext uri="{FF2B5EF4-FFF2-40B4-BE49-F238E27FC236}">
                  <a16:creationId xmlns:a16="http://schemas.microsoft.com/office/drawing/2014/main" id="{7D289495-8F06-39AB-D94E-B12E6B943AF9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</a:t>
              </a:r>
              <a:r>
                <a:rPr lang="en-US" altLang="ko-KR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5</a:t>
              </a:r>
              <a:endParaRPr lang="en-US" sz="2699" b="1" dirty="0">
                <a:solidFill>
                  <a:srgbClr val="F0F1F1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endParaRPr>
            </a:p>
          </p:txBody>
        </p:sp>
      </p:grpSp>
      <p:sp>
        <p:nvSpPr>
          <p:cNvPr id="29" name="TextBox 20">
            <a:extLst>
              <a:ext uri="{FF2B5EF4-FFF2-40B4-BE49-F238E27FC236}">
                <a16:creationId xmlns:a16="http://schemas.microsoft.com/office/drawing/2014/main" id="{89C87B58-98DA-98A3-D491-E1CBB74049E9}"/>
              </a:ext>
            </a:extLst>
          </p:cNvPr>
          <p:cNvSpPr txBox="1"/>
          <p:nvPr/>
        </p:nvSpPr>
        <p:spPr>
          <a:xfrm>
            <a:off x="2912355" y="4849462"/>
            <a:ext cx="5850645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Apple HealthKit, Samsung Health </a:t>
            </a: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연동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id="{DC41023F-D336-DA77-8D0B-DE156F2DE504}"/>
              </a:ext>
            </a:extLst>
          </p:cNvPr>
          <p:cNvSpPr txBox="1"/>
          <p:nvPr/>
        </p:nvSpPr>
        <p:spPr>
          <a:xfrm>
            <a:off x="2912355" y="6025863"/>
            <a:ext cx="5622045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크로스 플랫폼 앱 개발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(React Native)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2" name="TextBox 23">
            <a:extLst>
              <a:ext uri="{FF2B5EF4-FFF2-40B4-BE49-F238E27FC236}">
                <a16:creationId xmlns:a16="http://schemas.microsoft.com/office/drawing/2014/main" id="{F430368B-47E7-044E-B266-5F271686E637}"/>
              </a:ext>
            </a:extLst>
          </p:cNvPr>
          <p:cNvSpPr txBox="1"/>
          <p:nvPr/>
        </p:nvSpPr>
        <p:spPr>
          <a:xfrm>
            <a:off x="11125199" y="4897696"/>
            <a:ext cx="6416757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러닝 데이터 시각화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</a:t>
            </a: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차트 렌더링 라이브러리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3" name="TextBox 24">
            <a:extLst>
              <a:ext uri="{FF2B5EF4-FFF2-40B4-BE49-F238E27FC236}">
                <a16:creationId xmlns:a16="http://schemas.microsoft.com/office/drawing/2014/main" id="{4A72B84A-D28B-D34F-C74E-7D821019F7E4}"/>
              </a:ext>
            </a:extLst>
          </p:cNvPr>
          <p:cNvSpPr txBox="1"/>
          <p:nvPr/>
        </p:nvSpPr>
        <p:spPr>
          <a:xfrm>
            <a:off x="2912355" y="7197642"/>
            <a:ext cx="5850645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구글 지도 연동 및 안내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</a:t>
            </a:r>
            <a:r>
              <a:rPr lang="en-US" altLang="ko-KR" sz="2699" b="1" dirty="0" err="1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GoogleMap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 API)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4" name="TextBox 25">
            <a:extLst>
              <a:ext uri="{FF2B5EF4-FFF2-40B4-BE49-F238E27FC236}">
                <a16:creationId xmlns:a16="http://schemas.microsoft.com/office/drawing/2014/main" id="{708F8AA2-81B5-1A2D-D8A7-203865F7B92D}"/>
              </a:ext>
            </a:extLst>
          </p:cNvPr>
          <p:cNvSpPr txBox="1"/>
          <p:nvPr/>
        </p:nvSpPr>
        <p:spPr>
          <a:xfrm>
            <a:off x="11125200" y="6069474"/>
            <a:ext cx="3679667" cy="419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푸시 알림 연동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(Firebase)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</p:spTree>
    <p:extLst>
      <p:ext uri="{BB962C8B-B14F-4D97-AF65-F5344CB8AC3E}">
        <p14:creationId xmlns:p14="http://schemas.microsoft.com/office/powerpoint/2010/main" val="3357169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757F7-2ADD-23A5-A80A-ACAC3B834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240F2FC-4A1E-53F7-6AA8-8241C51FF8F5}"/>
              </a:ext>
            </a:extLst>
          </p:cNvPr>
          <p:cNvGrpSpPr/>
          <p:nvPr/>
        </p:nvGrpSpPr>
        <p:grpSpPr>
          <a:xfrm>
            <a:off x="0" y="0"/>
            <a:ext cx="18288000" cy="427511"/>
            <a:chOff x="0" y="0"/>
            <a:chExt cx="4816593" cy="112595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B7FB6C5-5665-8171-3E10-39B34A362D40}"/>
                </a:ext>
              </a:extLst>
            </p:cNvPr>
            <p:cNvSpPr/>
            <p:nvPr/>
          </p:nvSpPr>
          <p:spPr>
            <a:xfrm>
              <a:off x="0" y="0"/>
              <a:ext cx="4816592" cy="112595"/>
            </a:xfrm>
            <a:custGeom>
              <a:avLst/>
              <a:gdLst/>
              <a:ahLst/>
              <a:cxnLst/>
              <a:rect l="l" t="t" r="r" b="b"/>
              <a:pathLst>
                <a:path w="4816592" h="112595">
                  <a:moveTo>
                    <a:pt x="0" y="0"/>
                  </a:moveTo>
                  <a:lnTo>
                    <a:pt x="4816592" y="0"/>
                  </a:lnTo>
                  <a:lnTo>
                    <a:pt x="4816592" y="112595"/>
                  </a:lnTo>
                  <a:lnTo>
                    <a:pt x="0" y="112595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C1E9B27-5059-1E35-6D61-150EDCA57889}"/>
                </a:ext>
              </a:extLst>
            </p:cNvPr>
            <p:cNvSpPr txBox="1"/>
            <p:nvPr/>
          </p:nvSpPr>
          <p:spPr>
            <a:xfrm>
              <a:off x="0" y="-47625"/>
              <a:ext cx="4816593" cy="160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>
            <a:extLst>
              <a:ext uri="{FF2B5EF4-FFF2-40B4-BE49-F238E27FC236}">
                <a16:creationId xmlns:a16="http://schemas.microsoft.com/office/drawing/2014/main" id="{C805F6B3-860D-5AED-C32B-16018D8DB95C}"/>
              </a:ext>
            </a:extLst>
          </p:cNvPr>
          <p:cNvSpPr/>
          <p:nvPr/>
        </p:nvSpPr>
        <p:spPr>
          <a:xfrm>
            <a:off x="17000455" y="9417182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5C366DB9-143A-55D1-5418-249709A8F221}"/>
              </a:ext>
            </a:extLst>
          </p:cNvPr>
          <p:cNvSpPr txBox="1"/>
          <p:nvPr/>
        </p:nvSpPr>
        <p:spPr>
          <a:xfrm>
            <a:off x="17105994" y="9345972"/>
            <a:ext cx="435964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 b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05</a:t>
            </a:r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EE01DA1A-117B-5440-FC9C-8CA62E3E4718}"/>
              </a:ext>
            </a:extLst>
          </p:cNvPr>
          <p:cNvGrpSpPr/>
          <p:nvPr/>
        </p:nvGrpSpPr>
        <p:grpSpPr>
          <a:xfrm>
            <a:off x="-4" y="447241"/>
            <a:ext cx="18288000" cy="3012612"/>
            <a:chOff x="0" y="0"/>
            <a:chExt cx="4816593" cy="793445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2A5D57AE-EA83-7165-C1E0-5D8C65A142F4}"/>
                </a:ext>
              </a:extLst>
            </p:cNvPr>
            <p:cNvSpPr/>
            <p:nvPr/>
          </p:nvSpPr>
          <p:spPr>
            <a:xfrm>
              <a:off x="0" y="0"/>
              <a:ext cx="4816592" cy="793445"/>
            </a:xfrm>
            <a:custGeom>
              <a:avLst/>
              <a:gdLst/>
              <a:ahLst/>
              <a:cxnLst/>
              <a:rect l="l" t="t" r="r" b="b"/>
              <a:pathLst>
                <a:path w="4816592" h="793445">
                  <a:moveTo>
                    <a:pt x="0" y="0"/>
                  </a:moveTo>
                  <a:lnTo>
                    <a:pt x="4816592" y="0"/>
                  </a:lnTo>
                  <a:lnTo>
                    <a:pt x="4816592" y="793445"/>
                  </a:lnTo>
                  <a:lnTo>
                    <a:pt x="0" y="793445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C9C0AA35-574B-12EC-3BEF-9B4CC5F34FDB}"/>
                </a:ext>
              </a:extLst>
            </p:cNvPr>
            <p:cNvSpPr txBox="1"/>
            <p:nvPr/>
          </p:nvSpPr>
          <p:spPr>
            <a:xfrm>
              <a:off x="0" y="-47625"/>
              <a:ext cx="4816593" cy="8410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5CD21E95-9546-0670-60B3-FAEC86B56348}"/>
              </a:ext>
            </a:extLst>
          </p:cNvPr>
          <p:cNvSpPr txBox="1"/>
          <p:nvPr/>
        </p:nvSpPr>
        <p:spPr>
          <a:xfrm>
            <a:off x="2960862" y="1454809"/>
            <a:ext cx="12366263" cy="12650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780"/>
              </a:lnSpc>
            </a:pPr>
            <a:r>
              <a:rPr lang="ko-KR" altLang="en-US" sz="7700" b="1" dirty="0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공부할 기술 분야</a:t>
            </a:r>
            <a:r>
              <a:rPr lang="en-US" altLang="ko-KR" sz="7700" b="1" dirty="0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(Back-end)</a:t>
            </a:r>
            <a:endParaRPr lang="en-US" sz="7700" b="1" dirty="0">
              <a:solidFill>
                <a:srgbClr val="48664D"/>
              </a:solidFill>
              <a:latin typeface="Arita Dotum Bold"/>
              <a:ea typeface="Arita Dotum Bold"/>
              <a:cs typeface="Arita Dotum Bold"/>
              <a:sym typeface="Arita Dotum Bold"/>
            </a:endParaRPr>
          </a:p>
        </p:txBody>
      </p:sp>
      <p:grpSp>
        <p:nvGrpSpPr>
          <p:cNvPr id="11" name="Group 2">
            <a:extLst>
              <a:ext uri="{FF2B5EF4-FFF2-40B4-BE49-F238E27FC236}">
                <a16:creationId xmlns:a16="http://schemas.microsoft.com/office/drawing/2014/main" id="{38174EC0-9604-124E-AD7E-A4904F80F195}"/>
              </a:ext>
            </a:extLst>
          </p:cNvPr>
          <p:cNvGrpSpPr/>
          <p:nvPr/>
        </p:nvGrpSpPr>
        <p:grpSpPr>
          <a:xfrm>
            <a:off x="1752600" y="4720772"/>
            <a:ext cx="686004" cy="686004"/>
            <a:chOff x="0" y="0"/>
            <a:chExt cx="812800" cy="812800"/>
          </a:xfrm>
        </p:grpSpPr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112D642B-862A-894C-BB74-75B1FFAB1B6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4">
              <a:extLst>
                <a:ext uri="{FF2B5EF4-FFF2-40B4-BE49-F238E27FC236}">
                  <a16:creationId xmlns:a16="http://schemas.microsoft.com/office/drawing/2014/main" id="{CC4F7D01-FF19-3DE4-3708-69EE64C049CC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01</a:t>
              </a:r>
            </a:p>
          </p:txBody>
        </p:sp>
      </p:grpSp>
      <p:grpSp>
        <p:nvGrpSpPr>
          <p:cNvPr id="14" name="Group 5">
            <a:extLst>
              <a:ext uri="{FF2B5EF4-FFF2-40B4-BE49-F238E27FC236}">
                <a16:creationId xmlns:a16="http://schemas.microsoft.com/office/drawing/2014/main" id="{CC5B6164-4249-DCF1-E919-C2C304D4CC85}"/>
              </a:ext>
            </a:extLst>
          </p:cNvPr>
          <p:cNvGrpSpPr/>
          <p:nvPr/>
        </p:nvGrpSpPr>
        <p:grpSpPr>
          <a:xfrm>
            <a:off x="9965445" y="7056332"/>
            <a:ext cx="686004" cy="686004"/>
            <a:chOff x="0" y="0"/>
            <a:chExt cx="812800" cy="812800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7272AD47-6382-D70B-4A3E-92628EEE12D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7">
              <a:extLst>
                <a:ext uri="{FF2B5EF4-FFF2-40B4-BE49-F238E27FC236}">
                  <a16:creationId xmlns:a16="http://schemas.microsoft.com/office/drawing/2014/main" id="{B9EF9E09-CFD5-96C4-8017-2E27AAEDAB91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07</a:t>
              </a:r>
            </a:p>
          </p:txBody>
        </p:sp>
      </p:grpSp>
      <p:grpSp>
        <p:nvGrpSpPr>
          <p:cNvPr id="17" name="Group 8">
            <a:extLst>
              <a:ext uri="{FF2B5EF4-FFF2-40B4-BE49-F238E27FC236}">
                <a16:creationId xmlns:a16="http://schemas.microsoft.com/office/drawing/2014/main" id="{19741711-01CB-E3F1-3284-E4D563B81CDD}"/>
              </a:ext>
            </a:extLst>
          </p:cNvPr>
          <p:cNvGrpSpPr/>
          <p:nvPr/>
        </p:nvGrpSpPr>
        <p:grpSpPr>
          <a:xfrm>
            <a:off x="1752600" y="5923362"/>
            <a:ext cx="686004" cy="686004"/>
            <a:chOff x="0" y="0"/>
            <a:chExt cx="812800" cy="812800"/>
          </a:xfrm>
        </p:grpSpPr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526E7C1C-6A00-8EF8-9269-A266DCD1634C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19" name="TextBox 10">
              <a:extLst>
                <a:ext uri="{FF2B5EF4-FFF2-40B4-BE49-F238E27FC236}">
                  <a16:creationId xmlns:a16="http://schemas.microsoft.com/office/drawing/2014/main" id="{ED5A8C02-6FE7-51B6-2FFC-58B969AC8C41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02</a:t>
              </a:r>
            </a:p>
          </p:txBody>
        </p:sp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28AEDD3E-0471-9B91-3A00-D8E66315160C}"/>
              </a:ext>
            </a:extLst>
          </p:cNvPr>
          <p:cNvGrpSpPr/>
          <p:nvPr/>
        </p:nvGrpSpPr>
        <p:grpSpPr>
          <a:xfrm>
            <a:off x="9965445" y="4769007"/>
            <a:ext cx="686004" cy="686004"/>
            <a:chOff x="0" y="0"/>
            <a:chExt cx="812800" cy="812800"/>
          </a:xfrm>
        </p:grpSpPr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AE9D4261-9906-D146-700F-93149CC16E3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5AC9F25E-5C76-1CE8-0380-119E321FC897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05</a:t>
              </a: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53A86D7B-6E89-B8DC-8656-6F8BCB4794B0}"/>
              </a:ext>
            </a:extLst>
          </p:cNvPr>
          <p:cNvGrpSpPr/>
          <p:nvPr/>
        </p:nvGrpSpPr>
        <p:grpSpPr>
          <a:xfrm>
            <a:off x="1752600" y="7125952"/>
            <a:ext cx="686004" cy="686004"/>
            <a:chOff x="0" y="0"/>
            <a:chExt cx="812800" cy="812800"/>
          </a:xfrm>
        </p:grpSpPr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D579268F-5A39-691D-6428-897E637F6CE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46619CF9-36CB-84BC-5D34-7DE96D6C4253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03</a:t>
              </a:r>
            </a:p>
          </p:txBody>
        </p:sp>
      </p:grpSp>
      <p:grpSp>
        <p:nvGrpSpPr>
          <p:cNvPr id="26" name="Group 17">
            <a:extLst>
              <a:ext uri="{FF2B5EF4-FFF2-40B4-BE49-F238E27FC236}">
                <a16:creationId xmlns:a16="http://schemas.microsoft.com/office/drawing/2014/main" id="{370F3E74-0C54-EB42-1190-E6DDD6E803B6}"/>
              </a:ext>
            </a:extLst>
          </p:cNvPr>
          <p:cNvGrpSpPr/>
          <p:nvPr/>
        </p:nvGrpSpPr>
        <p:grpSpPr>
          <a:xfrm>
            <a:off x="9965445" y="5912669"/>
            <a:ext cx="686004" cy="686004"/>
            <a:chOff x="0" y="0"/>
            <a:chExt cx="812800" cy="812800"/>
          </a:xfrm>
        </p:grpSpPr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5405E68D-4597-58BE-24AD-4F93CD5F777F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28" name="TextBox 19">
              <a:extLst>
                <a:ext uri="{FF2B5EF4-FFF2-40B4-BE49-F238E27FC236}">
                  <a16:creationId xmlns:a16="http://schemas.microsoft.com/office/drawing/2014/main" id="{3CDBA26E-4569-9266-C2C7-4F1A688B0D19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06</a:t>
              </a:r>
            </a:p>
          </p:txBody>
        </p:sp>
      </p:grpSp>
      <p:sp>
        <p:nvSpPr>
          <p:cNvPr id="29" name="TextBox 20">
            <a:extLst>
              <a:ext uri="{FF2B5EF4-FFF2-40B4-BE49-F238E27FC236}">
                <a16:creationId xmlns:a16="http://schemas.microsoft.com/office/drawing/2014/main" id="{6F6B1841-C75A-5A14-89E7-D41E9740C876}"/>
              </a:ext>
            </a:extLst>
          </p:cNvPr>
          <p:cNvSpPr txBox="1"/>
          <p:nvPr/>
        </p:nvSpPr>
        <p:spPr>
          <a:xfrm>
            <a:off x="2912355" y="4729006"/>
            <a:ext cx="6460245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인증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/</a:t>
            </a: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인가</a:t>
            </a:r>
            <a:b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</a:b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</a:t>
            </a:r>
            <a:r>
              <a:rPr lang="en-US" altLang="ko-KR" sz="2699" b="1" dirty="0" err="1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Oauth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 2.0, JWT, Spring Security)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id="{EE9D094A-A534-2CAD-7347-CFA6ADDBC2CE}"/>
              </a:ext>
            </a:extLst>
          </p:cNvPr>
          <p:cNvSpPr txBox="1"/>
          <p:nvPr/>
        </p:nvSpPr>
        <p:spPr>
          <a:xfrm>
            <a:off x="2912355" y="6057900"/>
            <a:ext cx="5622045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파일 업로드 처리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(AWS S3)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2" name="TextBox 23">
            <a:extLst>
              <a:ext uri="{FF2B5EF4-FFF2-40B4-BE49-F238E27FC236}">
                <a16:creationId xmlns:a16="http://schemas.microsoft.com/office/drawing/2014/main" id="{958457F8-381B-AE43-7ACC-21572980FBA1}"/>
              </a:ext>
            </a:extLst>
          </p:cNvPr>
          <p:cNvSpPr txBox="1"/>
          <p:nvPr/>
        </p:nvSpPr>
        <p:spPr>
          <a:xfrm>
            <a:off x="11125199" y="4897696"/>
            <a:ext cx="6416757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캐시 및 세션 관리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(Redis)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3" name="TextBox 24">
            <a:extLst>
              <a:ext uri="{FF2B5EF4-FFF2-40B4-BE49-F238E27FC236}">
                <a16:creationId xmlns:a16="http://schemas.microsoft.com/office/drawing/2014/main" id="{EBCF626A-BFF3-25F3-C7A9-AAAC6527194C}"/>
              </a:ext>
            </a:extLst>
          </p:cNvPr>
          <p:cNvSpPr txBox="1"/>
          <p:nvPr/>
        </p:nvSpPr>
        <p:spPr>
          <a:xfrm>
            <a:off x="2912355" y="7247731"/>
            <a:ext cx="5850645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데이터베이스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(MySQL)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4" name="TextBox 25">
            <a:extLst>
              <a:ext uri="{FF2B5EF4-FFF2-40B4-BE49-F238E27FC236}">
                <a16:creationId xmlns:a16="http://schemas.microsoft.com/office/drawing/2014/main" id="{C7A59D6A-C113-EAF1-22D5-361A9D5A3FFB}"/>
              </a:ext>
            </a:extLst>
          </p:cNvPr>
          <p:cNvSpPr txBox="1"/>
          <p:nvPr/>
        </p:nvSpPr>
        <p:spPr>
          <a:xfrm>
            <a:off x="11125200" y="6069474"/>
            <a:ext cx="57150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알림 처리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(Firebase Cloud Messaging)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sp>
        <p:nvSpPr>
          <p:cNvPr id="36" name="TextBox 25">
            <a:extLst>
              <a:ext uri="{FF2B5EF4-FFF2-40B4-BE49-F238E27FC236}">
                <a16:creationId xmlns:a16="http://schemas.microsoft.com/office/drawing/2014/main" id="{24DD0C8F-A032-67CB-08D3-EDEDF35DBF2C}"/>
              </a:ext>
            </a:extLst>
          </p:cNvPr>
          <p:cNvSpPr txBox="1"/>
          <p:nvPr/>
        </p:nvSpPr>
        <p:spPr>
          <a:xfrm>
            <a:off x="11125200" y="7162778"/>
            <a:ext cx="54102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AI </a:t>
            </a: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추천 시스템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(Python, </a:t>
            </a:r>
            <a:r>
              <a:rPr lang="en-US" altLang="ko-KR" sz="2699" b="1" dirty="0" err="1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Tensorflow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  <p:grpSp>
        <p:nvGrpSpPr>
          <p:cNvPr id="30" name="Group 5">
            <a:extLst>
              <a:ext uri="{FF2B5EF4-FFF2-40B4-BE49-F238E27FC236}">
                <a16:creationId xmlns:a16="http://schemas.microsoft.com/office/drawing/2014/main" id="{79BE50FF-53AF-BCED-38A1-094683F3E195}"/>
              </a:ext>
            </a:extLst>
          </p:cNvPr>
          <p:cNvGrpSpPr/>
          <p:nvPr/>
        </p:nvGrpSpPr>
        <p:grpSpPr>
          <a:xfrm>
            <a:off x="1755723" y="8328541"/>
            <a:ext cx="686004" cy="686004"/>
            <a:chOff x="0" y="0"/>
            <a:chExt cx="812800" cy="812800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1B44016B-37F3-E805-F002-12A4E9815C8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37" name="TextBox 7">
              <a:extLst>
                <a:ext uri="{FF2B5EF4-FFF2-40B4-BE49-F238E27FC236}">
                  <a16:creationId xmlns:a16="http://schemas.microsoft.com/office/drawing/2014/main" id="{25211DFC-C744-F2F9-106E-6A63B118F37C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 b="1" dirty="0">
                  <a:solidFill>
                    <a:srgbClr val="F0F1F1"/>
                  </a:solidFill>
                  <a:latin typeface="Arita Dotum Semi-Bold"/>
                  <a:ea typeface="Arita Dotum Semi-Bold"/>
                  <a:cs typeface="Arita Dotum Semi-Bold"/>
                  <a:sym typeface="Arita Dotum Semi-Bold"/>
                </a:rPr>
                <a:t>04</a:t>
              </a:r>
            </a:p>
          </p:txBody>
        </p:sp>
      </p:grpSp>
      <p:sp>
        <p:nvSpPr>
          <p:cNvPr id="38" name="TextBox 25">
            <a:extLst>
              <a:ext uri="{FF2B5EF4-FFF2-40B4-BE49-F238E27FC236}">
                <a16:creationId xmlns:a16="http://schemas.microsoft.com/office/drawing/2014/main" id="{4CA77428-93B4-BF8D-F8D2-1F34332DDE38}"/>
              </a:ext>
            </a:extLst>
          </p:cNvPr>
          <p:cNvSpPr txBox="1"/>
          <p:nvPr/>
        </p:nvSpPr>
        <p:spPr>
          <a:xfrm>
            <a:off x="2915478" y="8466931"/>
            <a:ext cx="54102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39"/>
              </a:lnSpc>
            </a:pPr>
            <a:r>
              <a:rPr lang="ko-KR" altLang="en-US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배포 및 운영</a:t>
            </a:r>
            <a:r>
              <a:rPr lang="en-US" altLang="ko-KR" sz="2699" b="1" dirty="0">
                <a:solidFill>
                  <a:srgbClr val="48664D"/>
                </a:solidFill>
                <a:latin typeface="Arita Dotum Semi-Bold"/>
                <a:ea typeface="Arita Dotum Semi-Bold"/>
                <a:cs typeface="Arita Dotum Semi-Bold"/>
                <a:sym typeface="Arita Dotum Semi-Bold"/>
              </a:rPr>
              <a:t>(Docker, AWS EC2)</a:t>
            </a:r>
            <a:endParaRPr lang="en-US" sz="2699" b="1" dirty="0">
              <a:solidFill>
                <a:srgbClr val="48664D"/>
              </a:solidFill>
              <a:latin typeface="Arita Dotum Semi-Bold"/>
              <a:ea typeface="Arita Dotum Semi-Bold"/>
              <a:cs typeface="Arita Dotum Semi-Bold"/>
              <a:sym typeface="Arita Dotum Semi-Bold"/>
            </a:endParaRPr>
          </a:p>
        </p:txBody>
      </p:sp>
    </p:spTree>
    <p:extLst>
      <p:ext uri="{BB962C8B-B14F-4D97-AF65-F5344CB8AC3E}">
        <p14:creationId xmlns:p14="http://schemas.microsoft.com/office/powerpoint/2010/main" val="3772518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0" y="0"/>
            <a:ext cx="18297525" cy="427511"/>
            <a:chOff x="0" y="0"/>
            <a:chExt cx="4819101" cy="11259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9101" cy="112595"/>
            </a:xfrm>
            <a:custGeom>
              <a:avLst/>
              <a:gdLst/>
              <a:ahLst/>
              <a:cxnLst/>
              <a:rect l="l" t="t" r="r" b="b"/>
              <a:pathLst>
                <a:path w="4819101" h="112595">
                  <a:moveTo>
                    <a:pt x="0" y="0"/>
                  </a:moveTo>
                  <a:lnTo>
                    <a:pt x="4819101" y="0"/>
                  </a:lnTo>
                  <a:lnTo>
                    <a:pt x="4819101" y="112595"/>
                  </a:lnTo>
                  <a:lnTo>
                    <a:pt x="0" y="112595"/>
                  </a:lnTo>
                  <a:close/>
                </a:path>
              </a:pathLst>
            </a:custGeom>
            <a:solidFill>
              <a:srgbClr val="48664D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4819101" cy="1602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821080" y="3539742"/>
            <a:ext cx="8655365" cy="702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675"/>
              </a:lnSpc>
              <a:spcBef>
                <a:spcPct val="0"/>
              </a:spcBef>
            </a:pPr>
            <a:r>
              <a:rPr lang="en-US" sz="4054" b="1" spc="222">
                <a:solidFill>
                  <a:srgbClr val="48664D"/>
                </a:solidFill>
                <a:latin typeface="Arita Dotum Medium"/>
                <a:ea typeface="Arita Dotum Medium"/>
                <a:cs typeface="Arita Dotum Medium"/>
                <a:sym typeface="Arita Dotum Medium"/>
              </a:rPr>
              <a:t>Thank you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625681" y="4472175"/>
            <a:ext cx="11046164" cy="1703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03"/>
              </a:lnSpc>
            </a:pPr>
            <a:r>
              <a:rPr lang="en-US" sz="9859" b="1">
                <a:solidFill>
                  <a:srgbClr val="48664D"/>
                </a:solidFill>
                <a:latin typeface="Arita Dotum Bold"/>
                <a:ea typeface="Arita Dotum Bold"/>
                <a:cs typeface="Arita Dotum Bold"/>
                <a:sym typeface="Arita Dotum Bold"/>
              </a:rPr>
              <a:t>감사합니다</a:t>
            </a:r>
          </a:p>
        </p:txBody>
      </p:sp>
      <p:grpSp>
        <p:nvGrpSpPr>
          <p:cNvPr id="16" name="Group 2">
            <a:extLst>
              <a:ext uri="{FF2B5EF4-FFF2-40B4-BE49-F238E27FC236}">
                <a16:creationId xmlns:a16="http://schemas.microsoft.com/office/drawing/2014/main" id="{62201451-8286-1F73-E134-9C0BF3A6FE0D}"/>
              </a:ext>
            </a:extLst>
          </p:cNvPr>
          <p:cNvGrpSpPr/>
          <p:nvPr/>
        </p:nvGrpSpPr>
        <p:grpSpPr>
          <a:xfrm>
            <a:off x="0" y="6923695"/>
            <a:ext cx="18288000" cy="3363305"/>
            <a:chOff x="0" y="0"/>
            <a:chExt cx="4816593" cy="885809"/>
          </a:xfrm>
        </p:grpSpPr>
        <p:sp>
          <p:nvSpPr>
            <p:cNvPr id="17" name="Freeform 3">
              <a:extLst>
                <a:ext uri="{FF2B5EF4-FFF2-40B4-BE49-F238E27FC236}">
                  <a16:creationId xmlns:a16="http://schemas.microsoft.com/office/drawing/2014/main" id="{D59E46CD-2CD4-6027-44BD-456A1D6A8590}"/>
                </a:ext>
              </a:extLst>
            </p:cNvPr>
            <p:cNvSpPr/>
            <p:nvPr/>
          </p:nvSpPr>
          <p:spPr>
            <a:xfrm>
              <a:off x="0" y="0"/>
              <a:ext cx="4816592" cy="885809"/>
            </a:xfrm>
            <a:custGeom>
              <a:avLst/>
              <a:gdLst/>
              <a:ahLst/>
              <a:cxnLst/>
              <a:rect l="l" t="t" r="r" b="b"/>
              <a:pathLst>
                <a:path w="4816592" h="885809">
                  <a:moveTo>
                    <a:pt x="0" y="0"/>
                  </a:moveTo>
                  <a:lnTo>
                    <a:pt x="4816592" y="0"/>
                  </a:lnTo>
                  <a:lnTo>
                    <a:pt x="4816592" y="885809"/>
                  </a:lnTo>
                  <a:lnTo>
                    <a:pt x="0" y="885809"/>
                  </a:lnTo>
                  <a:close/>
                </a:path>
              </a:pathLst>
            </a:custGeom>
            <a:solidFill>
              <a:srgbClr val="F0F1F1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4">
              <a:extLst>
                <a:ext uri="{FF2B5EF4-FFF2-40B4-BE49-F238E27FC236}">
                  <a16:creationId xmlns:a16="http://schemas.microsoft.com/office/drawing/2014/main" id="{DDEB16B2-F262-CBD9-9A82-1FECEDE498F4}"/>
                </a:ext>
              </a:extLst>
            </p:cNvPr>
            <p:cNvSpPr txBox="1"/>
            <p:nvPr/>
          </p:nvSpPr>
          <p:spPr>
            <a:xfrm>
              <a:off x="0" y="-47625"/>
              <a:ext cx="4816593" cy="9334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AutoShape 8">
            <a:extLst>
              <a:ext uri="{FF2B5EF4-FFF2-40B4-BE49-F238E27FC236}">
                <a16:creationId xmlns:a16="http://schemas.microsoft.com/office/drawing/2014/main" id="{E2773E7C-0CA7-9F7C-C210-0F99AF50C7D2}"/>
              </a:ext>
            </a:extLst>
          </p:cNvPr>
          <p:cNvSpPr/>
          <p:nvPr/>
        </p:nvSpPr>
        <p:spPr>
          <a:xfrm>
            <a:off x="13825813" y="7810500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9">
            <a:extLst>
              <a:ext uri="{FF2B5EF4-FFF2-40B4-BE49-F238E27FC236}">
                <a16:creationId xmlns:a16="http://schemas.microsoft.com/office/drawing/2014/main" id="{7B0AFDAB-825D-0F1D-4BE1-FC9D11E54009}"/>
              </a:ext>
            </a:extLst>
          </p:cNvPr>
          <p:cNvSpPr/>
          <p:nvPr/>
        </p:nvSpPr>
        <p:spPr>
          <a:xfrm>
            <a:off x="13825813" y="8334845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10">
            <a:extLst>
              <a:ext uri="{FF2B5EF4-FFF2-40B4-BE49-F238E27FC236}">
                <a16:creationId xmlns:a16="http://schemas.microsoft.com/office/drawing/2014/main" id="{681B1F74-EE5F-D8C5-699A-637FE0F99D00}"/>
              </a:ext>
            </a:extLst>
          </p:cNvPr>
          <p:cNvSpPr/>
          <p:nvPr/>
        </p:nvSpPr>
        <p:spPr>
          <a:xfrm>
            <a:off x="13839409" y="8868245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042C1687-D934-C486-73D2-EBF4015A37C1}"/>
              </a:ext>
            </a:extLst>
          </p:cNvPr>
          <p:cNvSpPr txBox="1"/>
          <p:nvPr/>
        </p:nvSpPr>
        <p:spPr>
          <a:xfrm>
            <a:off x="14134684" y="8801100"/>
            <a:ext cx="3124616" cy="362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altLang="ko-KR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20253599</a:t>
            </a: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r>
              <a:rPr lang="ko-KR" altLang="en-US" sz="2199" b="1" dirty="0" err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김준형</a:t>
            </a:r>
            <a:endParaRPr lang="en-US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D820BBFB-9F48-255E-56F5-EDE061BBBDB6}"/>
              </a:ext>
            </a:extLst>
          </p:cNvPr>
          <p:cNvSpPr txBox="1"/>
          <p:nvPr/>
        </p:nvSpPr>
        <p:spPr>
          <a:xfrm>
            <a:off x="14134683" y="8267700"/>
            <a:ext cx="2248311" cy="362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altLang="ko-KR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20253592</a:t>
            </a: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김경훈</a:t>
            </a:r>
            <a:endParaRPr lang="en-US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id="{EF32D93E-4B11-8D80-9B2D-5438E6691271}"/>
              </a:ext>
            </a:extLst>
          </p:cNvPr>
          <p:cNvSpPr txBox="1"/>
          <p:nvPr/>
        </p:nvSpPr>
        <p:spPr>
          <a:xfrm>
            <a:off x="14134684" y="7752046"/>
            <a:ext cx="2943283" cy="362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en-US" altLang="ko-KR" sz="2199" b="1" u="none" strike="noStrike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20253577</a:t>
            </a:r>
            <a:r>
              <a:rPr lang="ko-KR" altLang="en-US" sz="2199" b="1" u="none" strike="noStrike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김명준</a:t>
            </a:r>
            <a:r>
              <a:rPr lang="ko-KR" altLang="en-US" sz="2199" b="1" u="none" strike="noStrike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endParaRPr lang="en-US" sz="2199" b="1" u="none" strike="noStrike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  <p:sp>
        <p:nvSpPr>
          <p:cNvPr id="25" name="AutoShape 10">
            <a:extLst>
              <a:ext uri="{FF2B5EF4-FFF2-40B4-BE49-F238E27FC236}">
                <a16:creationId xmlns:a16="http://schemas.microsoft.com/office/drawing/2014/main" id="{5266FD2C-706E-6790-0CFD-7A1001E87DB5}"/>
              </a:ext>
            </a:extLst>
          </p:cNvPr>
          <p:cNvSpPr/>
          <p:nvPr/>
        </p:nvSpPr>
        <p:spPr>
          <a:xfrm>
            <a:off x="13839409" y="9401645"/>
            <a:ext cx="0" cy="249374"/>
          </a:xfrm>
          <a:prstGeom prst="line">
            <a:avLst/>
          </a:prstGeom>
          <a:ln w="47625" cap="flat">
            <a:solidFill>
              <a:srgbClr val="48664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TextBox 11">
            <a:extLst>
              <a:ext uri="{FF2B5EF4-FFF2-40B4-BE49-F238E27FC236}">
                <a16:creationId xmlns:a16="http://schemas.microsoft.com/office/drawing/2014/main" id="{D9C42E03-D17A-EC18-D0BF-196AD7CC6097}"/>
              </a:ext>
            </a:extLst>
          </p:cNvPr>
          <p:cNvSpPr txBox="1"/>
          <p:nvPr/>
        </p:nvSpPr>
        <p:spPr>
          <a:xfrm>
            <a:off x="14134684" y="9334500"/>
            <a:ext cx="3124616" cy="362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altLang="ko-KR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20253629</a:t>
            </a:r>
            <a:r>
              <a:rPr lang="ko-KR" altLang="en-US" sz="2199" b="1" dirty="0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 </a:t>
            </a:r>
            <a:r>
              <a:rPr lang="ko-KR" altLang="en-US" sz="2199" b="1" dirty="0" err="1">
                <a:solidFill>
                  <a:srgbClr val="48664D"/>
                </a:solidFill>
                <a:latin typeface="Arita Dotum Light"/>
                <a:ea typeface="Arita Dotum Light"/>
                <a:cs typeface="Arita Dotum Light"/>
                <a:sym typeface="Arita Dotum Light"/>
              </a:rPr>
              <a:t>이승재</a:t>
            </a:r>
            <a:endParaRPr lang="en-US" sz="2199" b="1" dirty="0">
              <a:solidFill>
                <a:srgbClr val="48664D"/>
              </a:solidFill>
              <a:latin typeface="Arita Dotum Light"/>
              <a:ea typeface="Arita Dotum Light"/>
              <a:cs typeface="Arita Dotum Light"/>
              <a:sym typeface="Arita Dotum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280</Words>
  <Application>Microsoft Macintosh PowerPoint</Application>
  <PresentationFormat>사용자 지정</PresentationFormat>
  <Paragraphs>97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Arita Dotum Medium</vt:lpstr>
      <vt:lpstr>Arial</vt:lpstr>
      <vt:lpstr>Arita Dotum Light</vt:lpstr>
      <vt:lpstr>Arita Dotum Semi-Bold</vt:lpstr>
      <vt:lpstr>Arita Dotum Bold</vt:lpstr>
      <vt:lpstr>Calibri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초록색 회색 심플한 비즈니스 마케팅 프레젠테이션</dc:title>
  <cp:lastModifiedBy>김경훈</cp:lastModifiedBy>
  <cp:revision>31</cp:revision>
  <dcterms:created xsi:type="dcterms:W3CDTF">2006-08-16T00:00:00Z</dcterms:created>
  <dcterms:modified xsi:type="dcterms:W3CDTF">2025-04-08T13:47:01Z</dcterms:modified>
  <dc:identifier>DAGj29Q8vr8</dc:identifier>
</cp:coreProperties>
</file>

<file path=docProps/thumbnail.jpeg>
</file>